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3" r:id="rId16"/>
    <p:sldId id="274" r:id="rId17"/>
    <p:sldId id="275" r:id="rId18"/>
    <p:sldId id="276" r:id="rId19"/>
    <p:sldId id="294" r:id="rId20"/>
    <p:sldId id="293" r:id="rId21"/>
    <p:sldId id="279" r:id="rId22"/>
    <p:sldId id="278" r:id="rId23"/>
    <p:sldId id="280" r:id="rId24"/>
    <p:sldId id="281" r:id="rId25"/>
    <p:sldId id="282" r:id="rId26"/>
    <p:sldId id="283" r:id="rId27"/>
    <p:sldId id="284" r:id="rId28"/>
    <p:sldId id="286" r:id="rId29"/>
    <p:sldId id="285" r:id="rId30"/>
    <p:sldId id="287" r:id="rId31"/>
    <p:sldId id="292" r:id="rId3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FB7A2CFF-8B03-4E4F-B7C3-269960625C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CEAA678E-7C72-479F-B200-6C20C0256E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33E3178-9902-4D0F-ADEE-201B466BF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07DE4E2-515B-411A-9ADC-E8B13136A9A3}"/>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C48F44A0-FA2D-4485-BD21-C06B1508C9B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04F0DD-A31A-4136-A5F0-5FB380E23FBB}"/>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191141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94051A-0FA8-4290-8488-65BE8B873CF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71E1807-1D2C-40B7-B5C1-E03BCDA7511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91E1274-AA82-49FA-B0EC-D231F8236CED}"/>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53D94981-14A0-4526-89B7-AEAA961865F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0EC41BC-3B66-4AED-AEF5-3648CB7FAFB7}"/>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19975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F0CF99D-C5AB-400B-87C4-5D94C57EE746}"/>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9C304C97-09AF-477E-A64F-9415B969BA26}"/>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C1827C-4D0F-4F0A-AF18-8D03935E1A74}"/>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1CED9DA7-8AD3-44AD-B1B4-4B6EBAE1B2C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075CD9-463A-4506-AA3B-F63EA19A2D44}"/>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159201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5A9A0E-1044-4A3B-B8AE-49A610FCBD30}"/>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1201EED-A7A9-432B-81A0-5D676C49EF1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8A94FE5-7DAE-4032-810D-1C3BEEE5869E}"/>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C15A09F6-9CFC-47D3-A8C0-4BA0A9A9923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99F2584-BBBC-40D7-9D97-BFBD6FEEFFC9}"/>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3231514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6AF9F0-A9A3-4255-8241-86F24AA63EE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DABE1A3-300C-44FF-B7FE-9576507F6E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CA44F0E-4FAB-4DFF-9B7C-8EE5A95685EA}"/>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C2F95773-C916-4676-BC02-211EE30FCCC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CF98191-EC72-4247-B57D-1BF496984D61}"/>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3329356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FAC6E8-19E6-4B60-A7AE-E5DD0A56D59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FABC3B5-D907-4063-8416-051DB64E9D3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79D649A-4938-41AA-839C-AC64211A30F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2DAA928-C7E9-43AA-8733-35F28EEC897D}"/>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6" name="Нижний колонтитул 5">
            <a:extLst>
              <a:ext uri="{FF2B5EF4-FFF2-40B4-BE49-F238E27FC236}">
                <a16:creationId xmlns:a16="http://schemas.microsoft.com/office/drawing/2014/main" id="{3E4182C4-EAAF-43F5-A0DB-C900075EC59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9EEE136-2F2B-48C3-A0FE-9A23AF352E27}"/>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3116366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EDA044-6C67-47BD-A6AE-755D1689F8A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337AE94-CFCC-4C05-AA14-8E6154FA14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6603066F-282F-447B-83E2-76896CE27B9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176687B-D35D-4C13-96CC-243961B50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BDF7C65-DCC9-4B03-8B3C-BB4A5136A21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2CE2B67-E330-4A7A-82F4-0ABA2C115728}"/>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8" name="Нижний колонтитул 7">
            <a:extLst>
              <a:ext uri="{FF2B5EF4-FFF2-40B4-BE49-F238E27FC236}">
                <a16:creationId xmlns:a16="http://schemas.microsoft.com/office/drawing/2014/main" id="{818BB7CF-ACC3-4A8C-9DBC-01786B66525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1EB7E27-EFDB-4141-A22A-E7DFC1A05BD1}"/>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335343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B75038-9672-4F23-89D2-C4FF18B3570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E9742EE8-02BC-4FC0-A3DD-1D23F282E15A}"/>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4" name="Нижний колонтитул 3">
            <a:extLst>
              <a:ext uri="{FF2B5EF4-FFF2-40B4-BE49-F238E27FC236}">
                <a16:creationId xmlns:a16="http://schemas.microsoft.com/office/drawing/2014/main" id="{C7BE0AD8-71F1-4F6A-BCA2-0A5DF2A503F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BF576BD-A1B6-43AC-A4D6-79F8FA3E0EAC}"/>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278018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708F0C4-AA66-4335-838C-50CE9C083FCC}"/>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3" name="Нижний колонтитул 2">
            <a:extLst>
              <a:ext uri="{FF2B5EF4-FFF2-40B4-BE49-F238E27FC236}">
                <a16:creationId xmlns:a16="http://schemas.microsoft.com/office/drawing/2014/main" id="{30E77A4C-C032-4DC9-A422-F26DED63A07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87F8A6D-A983-4F62-8218-D898681D41B6}"/>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380066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98C45E-2F11-462F-8C58-432C8AFEF5D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195FC6FB-5DD4-4370-85C9-F60FAED46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D2CFB892-3C09-4B19-86BC-C8464C9D8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EC4DC96-047E-4F8E-887C-3E09620E7AE4}"/>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6" name="Нижний колонтитул 5">
            <a:extLst>
              <a:ext uri="{FF2B5EF4-FFF2-40B4-BE49-F238E27FC236}">
                <a16:creationId xmlns:a16="http://schemas.microsoft.com/office/drawing/2014/main" id="{4B6D94F3-D9D4-4DAE-A722-CFF317AC22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BCF0691-C2CF-4F6F-A29B-ADC1F30E8E1C}"/>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249661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31546D-A156-4A7F-AA30-8D1B734E6A7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68A9463-B303-447C-8CDB-A117BB324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6D6320DE-7DE7-4D03-B536-F2B219A0C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2EDA5F2-F892-4B04-80DC-3D9C521D4602}"/>
              </a:ext>
            </a:extLst>
          </p:cNvPr>
          <p:cNvSpPr>
            <a:spLocks noGrp="1"/>
          </p:cNvSpPr>
          <p:nvPr>
            <p:ph type="dt" sz="half" idx="10"/>
          </p:nvPr>
        </p:nvSpPr>
        <p:spPr/>
        <p:txBody>
          <a:bodyPr/>
          <a:lstStyle/>
          <a:p>
            <a:fld id="{5CE4C286-F735-407F-AC2A-F819C361EE57}" type="datetimeFigureOut">
              <a:rPr lang="ru-RU" smtClean="0"/>
              <a:t>16.06.2021</a:t>
            </a:fld>
            <a:endParaRPr lang="ru-RU"/>
          </a:p>
        </p:txBody>
      </p:sp>
      <p:sp>
        <p:nvSpPr>
          <p:cNvPr id="6" name="Нижний колонтитул 5">
            <a:extLst>
              <a:ext uri="{FF2B5EF4-FFF2-40B4-BE49-F238E27FC236}">
                <a16:creationId xmlns:a16="http://schemas.microsoft.com/office/drawing/2014/main" id="{8F1C5EAD-8328-4D5F-954C-124B144FB4F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03F8530-C780-496F-997F-ADA7BBB67D76}"/>
              </a:ext>
            </a:extLst>
          </p:cNvPr>
          <p:cNvSpPr>
            <a:spLocks noGrp="1"/>
          </p:cNvSpPr>
          <p:nvPr>
            <p:ph type="sldNum" sz="quarter" idx="12"/>
          </p:nvPr>
        </p:nvSpPr>
        <p:spPr/>
        <p:txBody>
          <a:bodyPr/>
          <a:lstStyle/>
          <a:p>
            <a:fld id="{46B1FEBA-EF80-4905-BDB1-86F50D6669F2}" type="slidenum">
              <a:rPr lang="ru-RU" smtClean="0"/>
              <a:t>‹#›</a:t>
            </a:fld>
            <a:endParaRPr lang="ru-RU"/>
          </a:p>
        </p:txBody>
      </p:sp>
    </p:spTree>
    <p:extLst>
      <p:ext uri="{BB962C8B-B14F-4D97-AF65-F5344CB8AC3E}">
        <p14:creationId xmlns:p14="http://schemas.microsoft.com/office/powerpoint/2010/main" val="2125347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B95BFA40-4310-49D7-9DAA-9BF521999ED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Заголовок 1">
            <a:extLst>
              <a:ext uri="{FF2B5EF4-FFF2-40B4-BE49-F238E27FC236}">
                <a16:creationId xmlns:a16="http://schemas.microsoft.com/office/drawing/2014/main" id="{4E677C72-E561-4356-BAA1-F56281487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337F7A7-8DFD-4E32-9380-7B2AF4CC94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1422CC-B73B-495E-ABA4-868692839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4C286-F735-407F-AC2A-F819C361EE57}" type="datetimeFigureOut">
              <a:rPr lang="ru-RU" smtClean="0"/>
              <a:t>16.06.2021</a:t>
            </a:fld>
            <a:endParaRPr lang="ru-RU"/>
          </a:p>
        </p:txBody>
      </p:sp>
      <p:sp>
        <p:nvSpPr>
          <p:cNvPr id="5" name="Нижний колонтитул 4">
            <a:extLst>
              <a:ext uri="{FF2B5EF4-FFF2-40B4-BE49-F238E27FC236}">
                <a16:creationId xmlns:a16="http://schemas.microsoft.com/office/drawing/2014/main" id="{7B0C959F-0B6B-4846-A8D9-568E9A2CA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D9D0C49A-AB86-4364-985D-39402FC8E5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1FEBA-EF80-4905-BDB1-86F50D6669F2}" type="slidenum">
              <a:rPr lang="ru-RU" smtClean="0"/>
              <a:t>‹#›</a:t>
            </a:fld>
            <a:endParaRPr lang="ru-RU"/>
          </a:p>
        </p:txBody>
      </p:sp>
    </p:spTree>
    <p:extLst>
      <p:ext uri="{BB962C8B-B14F-4D97-AF65-F5344CB8AC3E}">
        <p14:creationId xmlns:p14="http://schemas.microsoft.com/office/powerpoint/2010/main" val="448133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27592844-D79D-40DA-B9BE-8F7E04EB4354}"/>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solidFill>
                  <a:schemeClr val="tx1"/>
                </a:solidFill>
              </a:rPr>
              <a:t>1</a:t>
            </a:fld>
            <a:endParaRPr lang="ru-RU">
              <a:solidFill>
                <a:schemeClr val="tx1"/>
              </a:solidFill>
            </a:endParaRPr>
          </a:p>
        </p:txBody>
      </p:sp>
      <p:sp>
        <p:nvSpPr>
          <p:cNvPr id="7" name="Подзаголовок 2">
            <a:extLst>
              <a:ext uri="{FF2B5EF4-FFF2-40B4-BE49-F238E27FC236}">
                <a16:creationId xmlns:a16="http://schemas.microsoft.com/office/drawing/2014/main" id="{667779FC-FADA-4923-B0D4-209E05595D9D}"/>
              </a:ext>
            </a:extLst>
          </p:cNvPr>
          <p:cNvSpPr>
            <a:spLocks noGrp="1"/>
          </p:cNvSpPr>
          <p:nvPr/>
        </p:nvSpPr>
        <p:spPr>
          <a:xfrm>
            <a:off x="1194798" y="301219"/>
            <a:ext cx="8676248" cy="53788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just"/>
            <a:r>
              <a:rPr lang="ru-RU" b="1" dirty="0">
                <a:solidFill>
                  <a:schemeClr val="tx1"/>
                </a:solidFill>
                <a:latin typeface="Times New Roman" panose="02020603050405020304" pitchFamily="18" charset="0"/>
                <a:cs typeface="Times New Roman" panose="02020603050405020304" pitchFamily="18" charset="0"/>
              </a:rPr>
              <a:t>ФГБОУ ВО «</a:t>
            </a:r>
            <a:r>
              <a:rPr lang="ru-RU" b="1" cap="none" dirty="0">
                <a:solidFill>
                  <a:schemeClr val="tx1"/>
                </a:solidFill>
                <a:latin typeface="Times New Roman" panose="02020603050405020304" pitchFamily="18" charset="0"/>
                <a:cs typeface="Times New Roman" panose="02020603050405020304" pitchFamily="18" charset="0"/>
              </a:rPr>
              <a:t>Волгоградский государственный технический университет»</a:t>
            </a:r>
          </a:p>
        </p:txBody>
      </p:sp>
      <p:sp>
        <p:nvSpPr>
          <p:cNvPr id="8" name="Подзаголовок 2">
            <a:extLst>
              <a:ext uri="{FF2B5EF4-FFF2-40B4-BE49-F238E27FC236}">
                <a16:creationId xmlns:a16="http://schemas.microsoft.com/office/drawing/2014/main" id="{DE159479-45FB-43A4-9C7B-722223A25FEB}"/>
              </a:ext>
            </a:extLst>
          </p:cNvPr>
          <p:cNvSpPr txBox="1">
            <a:spLocks/>
          </p:cNvSpPr>
          <p:nvPr/>
        </p:nvSpPr>
        <p:spPr>
          <a:xfrm>
            <a:off x="8001905" y="4836458"/>
            <a:ext cx="3738282" cy="1411942"/>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ru-RU" sz="1600" b="1" cap="none" dirty="0">
                <a:latin typeface="Times New Roman" panose="02020603050405020304" pitchFamily="18" charset="0"/>
                <a:cs typeface="Times New Roman" panose="02020603050405020304" pitchFamily="18" charset="0"/>
              </a:rPr>
              <a:t>Студент-магистрант </a:t>
            </a:r>
          </a:p>
          <a:p>
            <a:r>
              <a:rPr lang="ru-RU" sz="1600" b="1" cap="none" dirty="0" err="1">
                <a:latin typeface="Times New Roman" panose="02020603050405020304" pitchFamily="18" charset="0"/>
                <a:cs typeface="Times New Roman" panose="02020603050405020304" pitchFamily="18" charset="0"/>
              </a:rPr>
              <a:t>Скринкович</a:t>
            </a:r>
            <a:r>
              <a:rPr lang="ru-RU" sz="1600" b="1" cap="none" dirty="0">
                <a:latin typeface="Times New Roman" panose="02020603050405020304" pitchFamily="18" charset="0"/>
                <a:cs typeface="Times New Roman" panose="02020603050405020304" pitchFamily="18" charset="0"/>
              </a:rPr>
              <a:t> Виталий Сергеевич</a:t>
            </a:r>
          </a:p>
          <a:p>
            <a:r>
              <a:rPr lang="ru-RU" sz="1600" b="1" cap="none" dirty="0">
                <a:latin typeface="Times New Roman" panose="02020603050405020304" pitchFamily="18" charset="0"/>
                <a:cs typeface="Times New Roman" panose="02020603050405020304" pitchFamily="18" charset="0"/>
              </a:rPr>
              <a:t>Научный руководитель диссертации:</a:t>
            </a:r>
          </a:p>
          <a:p>
            <a:r>
              <a:rPr lang="ru-RU" sz="1600" b="1" cap="none" dirty="0">
                <a:latin typeface="Times New Roman" panose="02020603050405020304" pitchFamily="18" charset="0"/>
                <a:cs typeface="Times New Roman" panose="02020603050405020304" pitchFamily="18" charset="0"/>
              </a:rPr>
              <a:t>Кандидат технических наук, доцент </a:t>
            </a:r>
          </a:p>
          <a:p>
            <a:r>
              <a:rPr lang="ru-RU" sz="1600" b="1" cap="none" dirty="0">
                <a:latin typeface="Times New Roman" panose="02020603050405020304" pitchFamily="18" charset="0"/>
                <a:cs typeface="Times New Roman" panose="02020603050405020304" pitchFamily="18" charset="0"/>
              </a:rPr>
              <a:t>Кузнецов Михаил Андреевич</a:t>
            </a:r>
          </a:p>
        </p:txBody>
      </p:sp>
      <p:sp>
        <p:nvSpPr>
          <p:cNvPr id="9" name="Прямоугольник 8">
            <a:extLst>
              <a:ext uri="{FF2B5EF4-FFF2-40B4-BE49-F238E27FC236}">
                <a16:creationId xmlns:a16="http://schemas.microsoft.com/office/drawing/2014/main" id="{E8D3CB9D-1433-4F6A-9214-D83C82179CC6}"/>
              </a:ext>
            </a:extLst>
          </p:cNvPr>
          <p:cNvSpPr/>
          <p:nvPr/>
        </p:nvSpPr>
        <p:spPr>
          <a:xfrm>
            <a:off x="2737067" y="683800"/>
            <a:ext cx="5591710"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ru-RU" sz="2400" b="1" dirty="0">
                <a:latin typeface="Times New Roman" panose="02020603050405020304" pitchFamily="18" charset="0"/>
                <a:cs typeface="Times New Roman" panose="02020603050405020304" pitchFamily="18" charset="0"/>
              </a:rPr>
              <a:t>Магистерская диссертация</a:t>
            </a:r>
          </a:p>
        </p:txBody>
      </p:sp>
      <p:sp>
        <p:nvSpPr>
          <p:cNvPr id="10" name="Заголовок 1">
            <a:extLst>
              <a:ext uri="{FF2B5EF4-FFF2-40B4-BE49-F238E27FC236}">
                <a16:creationId xmlns:a16="http://schemas.microsoft.com/office/drawing/2014/main" id="{7BD96792-26D8-4B7F-A489-3FC1C59A9296}"/>
              </a:ext>
            </a:extLst>
          </p:cNvPr>
          <p:cNvSpPr>
            <a:spLocks noGrp="1"/>
          </p:cNvSpPr>
          <p:nvPr/>
        </p:nvSpPr>
        <p:spPr>
          <a:xfrm>
            <a:off x="1942557" y="2595282"/>
            <a:ext cx="7180730" cy="1667435"/>
          </a:xfrm>
          <a:prstGeom prst="rect">
            <a:avLst/>
          </a:prstGeom>
          <a:scene3d>
            <a:camera prst="orthographicFront"/>
            <a:lightRig rig="threePt" dir="t"/>
          </a:scene3d>
          <a:sp3d>
            <a:bevelT prst="convex"/>
          </a:sp3d>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3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Геоинформационная система анализа инвестиционной привлекательности территорий</a:t>
            </a:r>
            <a:endParaRPr lang="ru-RU" sz="3200" dirty="0">
              <a:solidFill>
                <a:schemeClr val="tx1"/>
              </a:solidFill>
            </a:endParaRPr>
          </a:p>
        </p:txBody>
      </p:sp>
    </p:spTree>
    <p:extLst>
      <p:ext uri="{BB962C8B-B14F-4D97-AF65-F5344CB8AC3E}">
        <p14:creationId xmlns:p14="http://schemas.microsoft.com/office/powerpoint/2010/main" val="420635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10</a:t>
            </a:fld>
            <a:endParaRPr lang="ru-RU"/>
          </a:p>
        </p:txBody>
      </p:sp>
      <p:sp>
        <p:nvSpPr>
          <p:cNvPr id="3" name="Заголовок 1">
            <a:extLst>
              <a:ext uri="{FF2B5EF4-FFF2-40B4-BE49-F238E27FC236}">
                <a16:creationId xmlns:a16="http://schemas.microsoft.com/office/drawing/2014/main" id="{81635A6B-28F7-4CE5-8AEA-BE751DE66102}"/>
              </a:ext>
            </a:extLst>
          </p:cNvPr>
          <p:cNvSpPr>
            <a:spLocks noGrp="1"/>
          </p:cNvSpPr>
          <p:nvPr>
            <p:ph type="title"/>
          </p:nvPr>
        </p:nvSpPr>
        <p:spPr>
          <a:xfrm>
            <a:off x="1388873" y="285890"/>
            <a:ext cx="9404723" cy="1599920"/>
          </a:xfrm>
        </p:spPr>
        <p:txBody>
          <a:bodyPr>
            <a:noAutofit/>
          </a:bodyPr>
          <a:lstStyle/>
          <a:p>
            <a:pPr algn="ctr"/>
            <a:r>
              <a:rPr lang="ru-RU" sz="3200" dirty="0">
                <a:latin typeface="Arial" panose="020B0604020202020204" pitchFamily="34" charset="0"/>
                <a:cs typeface="Arial" panose="020B0604020202020204" pitchFamily="34" charset="0"/>
              </a:rPr>
              <a:t>К каждому квадрату сетки присваивается рассчитанное пешеходное</a:t>
            </a:r>
          </a:p>
        </p:txBody>
      </p:sp>
      <p:pic>
        <p:nvPicPr>
          <p:cNvPr id="4" name="Объект 4">
            <a:extLst>
              <a:ext uri="{FF2B5EF4-FFF2-40B4-BE49-F238E27FC236}">
                <a16:creationId xmlns:a16="http://schemas.microsoft.com/office/drawing/2014/main" id="{FF22E370-D791-49A9-9EC5-2334C8BF8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183" y="1979542"/>
            <a:ext cx="6280105" cy="3695700"/>
          </a:xfrm>
        </p:spPr>
      </p:pic>
    </p:spTree>
    <p:extLst>
      <p:ext uri="{BB962C8B-B14F-4D97-AF65-F5344CB8AC3E}">
        <p14:creationId xmlns:p14="http://schemas.microsoft.com/office/powerpoint/2010/main" val="420221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11</a:t>
            </a:fld>
            <a:endParaRPr lang="ru-RU"/>
          </a:p>
        </p:txBody>
      </p:sp>
      <p:sp>
        <p:nvSpPr>
          <p:cNvPr id="3" name="Заголовок 1">
            <a:extLst>
              <a:ext uri="{FF2B5EF4-FFF2-40B4-BE49-F238E27FC236}">
                <a16:creationId xmlns:a16="http://schemas.microsoft.com/office/drawing/2014/main" id="{E700182F-B44A-4165-9E1E-8A67E25BFCBD}"/>
              </a:ext>
            </a:extLst>
          </p:cNvPr>
          <p:cNvSpPr>
            <a:spLocks noGrp="1"/>
          </p:cNvSpPr>
          <p:nvPr>
            <p:ph type="title"/>
          </p:nvPr>
        </p:nvSpPr>
        <p:spPr>
          <a:xfrm>
            <a:off x="1215310" y="-97926"/>
            <a:ext cx="9761377" cy="2374401"/>
          </a:xfrm>
        </p:spPr>
        <p:txBody>
          <a:bodyPr>
            <a:noAutofit/>
          </a:bodyPr>
          <a:lstStyle/>
          <a:p>
            <a:pPr algn="ctr"/>
            <a:r>
              <a:rPr lang="ru-RU" sz="3200" kern="1200" dirty="0">
                <a:effectLst/>
                <a:latin typeface="Arial" panose="020B0604020202020204" pitchFamily="34" charset="0"/>
                <a:ea typeface="Calibri" panose="020F0502020204030204" pitchFamily="34" charset="0"/>
                <a:cs typeface="Arial" panose="020B0604020202020204" pitchFamily="34" charset="0"/>
              </a:rPr>
              <a:t>4. П</a:t>
            </a:r>
            <a:r>
              <a:rPr lang="ru-RU" sz="3200" dirty="0">
                <a:latin typeface="Arial" panose="020B0604020202020204" pitchFamily="34" charset="0"/>
                <a:ea typeface="Calibri" panose="020F0502020204030204" pitchFamily="34" charset="0"/>
                <a:cs typeface="Arial" panose="020B0604020202020204" pitchFamily="34" charset="0"/>
              </a:rPr>
              <a:t>олучение </a:t>
            </a:r>
            <a:r>
              <a:rPr lang="ru-RU" sz="3200" kern="1200" dirty="0">
                <a:effectLst/>
                <a:latin typeface="Arial" panose="020B0604020202020204" pitchFamily="34" charset="0"/>
                <a:ea typeface="Calibri" panose="020F0502020204030204" pitchFamily="34" charset="0"/>
                <a:cs typeface="Arial" panose="020B0604020202020204" pitchFamily="34" charset="0"/>
              </a:rPr>
              <a:t>из базы данных </a:t>
            </a:r>
            <a:r>
              <a:rPr lang="ru-RU" sz="3200" dirty="0">
                <a:latin typeface="Arial" panose="020B0604020202020204" pitchFamily="34" charset="0"/>
                <a:ea typeface="Calibri" panose="020F0502020204030204" pitchFamily="34" charset="0"/>
                <a:cs typeface="Arial" panose="020B0604020202020204" pitchFamily="34" charset="0"/>
              </a:rPr>
              <a:t>список компаний, расположение которых попадает внутрь квадратов сетки. Присваиваем их</a:t>
            </a:r>
            <a:endParaRPr lang="ru-RU" sz="3200" dirty="0"/>
          </a:p>
        </p:txBody>
      </p:sp>
      <p:pic>
        <p:nvPicPr>
          <p:cNvPr id="4" name="Объект 4">
            <a:extLst>
              <a:ext uri="{FF2B5EF4-FFF2-40B4-BE49-F238E27FC236}">
                <a16:creationId xmlns:a16="http://schemas.microsoft.com/office/drawing/2014/main" id="{29A12437-4809-4610-9B6D-BB109724DC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5947" y="2276475"/>
            <a:ext cx="6280105" cy="3695700"/>
          </a:xfrm>
        </p:spPr>
      </p:pic>
    </p:spTree>
    <p:extLst>
      <p:ext uri="{BB962C8B-B14F-4D97-AF65-F5344CB8AC3E}">
        <p14:creationId xmlns:p14="http://schemas.microsoft.com/office/powerpoint/2010/main" val="83310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12</a:t>
            </a:fld>
            <a:endParaRPr lang="ru-RU"/>
          </a:p>
        </p:txBody>
      </p:sp>
      <p:sp>
        <p:nvSpPr>
          <p:cNvPr id="3" name="Заголовок 1">
            <a:extLst>
              <a:ext uri="{FF2B5EF4-FFF2-40B4-BE49-F238E27FC236}">
                <a16:creationId xmlns:a16="http://schemas.microsoft.com/office/drawing/2014/main" id="{AB71D8A6-86C7-45B0-8D84-E2A9C116F314}"/>
              </a:ext>
            </a:extLst>
          </p:cNvPr>
          <p:cNvSpPr>
            <a:spLocks noGrp="1"/>
          </p:cNvSpPr>
          <p:nvPr>
            <p:ph type="title"/>
          </p:nvPr>
        </p:nvSpPr>
        <p:spPr>
          <a:xfrm>
            <a:off x="838200" y="609600"/>
            <a:ext cx="10515600" cy="2329233"/>
          </a:xfrm>
        </p:spPr>
        <p:txBody>
          <a:bodyPr>
            <a:noAutofit/>
          </a:bodyPr>
          <a:lstStyle/>
          <a:p>
            <a:pPr algn="just"/>
            <a:r>
              <a:rPr lang="ru-RU" sz="3200" dirty="0">
                <a:effectLst/>
                <a:latin typeface="Arial" panose="020B0604020202020204" pitchFamily="34" charset="0"/>
                <a:ea typeface="Calibri" panose="020F0502020204030204" pitchFamily="34" charset="0"/>
                <a:cs typeface="Arial" panose="020B0604020202020204" pitchFamily="34" charset="0"/>
              </a:rPr>
              <a:t>5. Производим проверку на наличие в базе данных экономических показателей компаний. </a:t>
            </a:r>
            <a:br>
              <a:rPr lang="ru-RU" sz="3200" dirty="0">
                <a:effectLst/>
                <a:latin typeface="Arial" panose="020B0604020202020204" pitchFamily="34" charset="0"/>
                <a:ea typeface="Calibri" panose="020F0502020204030204" pitchFamily="34" charset="0"/>
                <a:cs typeface="Arial" panose="020B0604020202020204" pitchFamily="34" charset="0"/>
              </a:rPr>
            </a:br>
            <a:r>
              <a:rPr lang="ru-RU" sz="3200" dirty="0">
                <a:effectLst/>
                <a:latin typeface="Arial" panose="020B0604020202020204" pitchFamily="34" charset="0"/>
                <a:ea typeface="Calibri" panose="020F0502020204030204" pitchFamily="34" charset="0"/>
                <a:cs typeface="Arial" panose="020B0604020202020204" pitchFamily="34" charset="0"/>
              </a:rPr>
              <a:t>В случае их отсутствия запускается дополнительная программа, осуществляющая сбор требуемых данных и добавляющая их в базу данных</a:t>
            </a:r>
            <a:endParaRPr lang="ru-RU" sz="3200" dirty="0">
              <a:latin typeface="Arial" panose="020B0604020202020204" pitchFamily="34" charset="0"/>
              <a:cs typeface="Arial" panose="020B0604020202020204" pitchFamily="34" charset="0"/>
            </a:endParaRPr>
          </a:p>
        </p:txBody>
      </p:sp>
      <p:sp>
        <p:nvSpPr>
          <p:cNvPr id="4" name="Заголовок 1">
            <a:extLst>
              <a:ext uri="{FF2B5EF4-FFF2-40B4-BE49-F238E27FC236}">
                <a16:creationId xmlns:a16="http://schemas.microsoft.com/office/drawing/2014/main" id="{0A9375AF-6BF1-408A-AB30-8A60CF465397}"/>
              </a:ext>
            </a:extLst>
          </p:cNvPr>
          <p:cNvSpPr txBox="1">
            <a:spLocks/>
          </p:cNvSpPr>
          <p:nvPr/>
        </p:nvSpPr>
        <p:spPr>
          <a:xfrm>
            <a:off x="838200" y="3429000"/>
            <a:ext cx="10515600" cy="1650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3200" dirty="0">
                <a:latin typeface="Arial" panose="020B0604020202020204" pitchFamily="34" charset="0"/>
                <a:ea typeface="Calibri" panose="020F0502020204030204" pitchFamily="34" charset="0"/>
                <a:cs typeface="Arial" panose="020B0604020202020204" pitchFamily="34" charset="0"/>
              </a:rPr>
              <a:t>Сбор экономических показателей осуществляется с открытых источников: </a:t>
            </a:r>
          </a:p>
          <a:p>
            <a:pPr marL="457200" indent="-457200" algn="just">
              <a:buFont typeface="Arial" panose="020B0604020202020204" pitchFamily="34" charset="0"/>
              <a:buChar char="•"/>
            </a:pPr>
            <a:r>
              <a:rPr lang="en-US" sz="3200" dirty="0">
                <a:latin typeface="Arial" panose="020B0604020202020204" pitchFamily="34" charset="0"/>
                <a:ea typeface="Calibri" panose="020F0502020204030204" pitchFamily="34" charset="0"/>
                <a:cs typeface="Arial" panose="020B0604020202020204" pitchFamily="34" charset="0"/>
              </a:rPr>
              <a:t>sbis.ru</a:t>
            </a:r>
            <a:endParaRPr lang="ru-RU" sz="3200" dirty="0">
              <a:latin typeface="Arial" panose="020B0604020202020204" pitchFamily="34" charset="0"/>
              <a:ea typeface="Calibri" panose="020F0502020204030204" pitchFamily="34" charset="0"/>
              <a:cs typeface="Arial" panose="020B0604020202020204" pitchFamily="34" charset="0"/>
            </a:endParaRPr>
          </a:p>
          <a:p>
            <a:pPr marL="457200" indent="-457200" algn="just">
              <a:buFont typeface="Arial" panose="020B0604020202020204" pitchFamily="34" charset="0"/>
              <a:buChar char="•"/>
            </a:pPr>
            <a:r>
              <a:rPr lang="en-US" sz="3200" dirty="0">
                <a:latin typeface="Arial" panose="020B0604020202020204" pitchFamily="34" charset="0"/>
                <a:ea typeface="Calibri" panose="020F0502020204030204" pitchFamily="34" charset="0"/>
                <a:cs typeface="Arial" panose="020B0604020202020204" pitchFamily="34" charset="0"/>
              </a:rPr>
              <a:t>list-org.com</a:t>
            </a:r>
            <a:endParaRPr lang="ru-RU" sz="3200" dirty="0">
              <a:latin typeface="Arial" panose="020B0604020202020204" pitchFamily="34" charset="0"/>
              <a:cs typeface="Arial" panose="020B0604020202020204" pitchFamily="34" charset="0"/>
            </a:endParaRPr>
          </a:p>
        </p:txBody>
      </p:sp>
      <p:sp>
        <p:nvSpPr>
          <p:cNvPr id="5" name="Заголовок 1">
            <a:extLst>
              <a:ext uri="{FF2B5EF4-FFF2-40B4-BE49-F238E27FC236}">
                <a16:creationId xmlns:a16="http://schemas.microsoft.com/office/drawing/2014/main" id="{601BB090-C1AB-417F-B0B8-96ADF1E9CF3F}"/>
              </a:ext>
            </a:extLst>
          </p:cNvPr>
          <p:cNvSpPr txBox="1">
            <a:spLocks/>
          </p:cNvSpPr>
          <p:nvPr/>
        </p:nvSpPr>
        <p:spPr>
          <a:xfrm>
            <a:off x="838200" y="5207978"/>
            <a:ext cx="10515600" cy="1650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3200" dirty="0">
                <a:latin typeface="Arial" panose="020B0604020202020204" pitchFamily="34" charset="0"/>
                <a:ea typeface="Calibri" panose="020F0502020204030204" pitchFamily="34" charset="0"/>
                <a:cs typeface="Arial" panose="020B0604020202020204" pitchFamily="34" charset="0"/>
              </a:rPr>
              <a:t>Поиск осуществляется с использованием ИНН организаций</a:t>
            </a:r>
            <a:endParaRPr lang="ru-RU"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934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13</a:t>
            </a:fld>
            <a:endParaRPr lang="ru-RU"/>
          </a:p>
        </p:txBody>
      </p:sp>
      <p:sp>
        <p:nvSpPr>
          <p:cNvPr id="3" name="Заголовок 1">
            <a:extLst>
              <a:ext uri="{FF2B5EF4-FFF2-40B4-BE49-F238E27FC236}">
                <a16:creationId xmlns:a16="http://schemas.microsoft.com/office/drawing/2014/main" id="{464AEB9F-52FB-489E-8CB9-9EB099B9638F}"/>
              </a:ext>
            </a:extLst>
          </p:cNvPr>
          <p:cNvSpPr>
            <a:spLocks noGrp="1"/>
          </p:cNvSpPr>
          <p:nvPr>
            <p:ph type="title"/>
          </p:nvPr>
        </p:nvSpPr>
        <p:spPr>
          <a:xfrm>
            <a:off x="838200" y="424107"/>
            <a:ext cx="10515600" cy="1325563"/>
          </a:xfrm>
        </p:spPr>
        <p:txBody>
          <a:bodyPr>
            <a:normAutofit/>
          </a:bodyPr>
          <a:lstStyle/>
          <a:p>
            <a:pPr algn="ctr"/>
            <a:r>
              <a:rPr lang="ru-RU" sz="4000" dirty="0">
                <a:latin typeface="Arial" panose="020B0604020202020204" pitchFamily="34" charset="0"/>
                <a:cs typeface="Arial" panose="020B0604020202020204" pitchFamily="34" charset="0"/>
              </a:rPr>
              <a:t>Представлена веб-страница одной из организаций</a:t>
            </a:r>
          </a:p>
        </p:txBody>
      </p:sp>
      <p:pic>
        <p:nvPicPr>
          <p:cNvPr id="13" name="Рисунок 12">
            <a:extLst>
              <a:ext uri="{FF2B5EF4-FFF2-40B4-BE49-F238E27FC236}">
                <a16:creationId xmlns:a16="http://schemas.microsoft.com/office/drawing/2014/main" id="{CAD60F43-F036-4B68-84FE-5F03D41B4A29}"/>
              </a:ext>
            </a:extLst>
          </p:cNvPr>
          <p:cNvPicPr>
            <a:picLocks noChangeAspect="1"/>
          </p:cNvPicPr>
          <p:nvPr/>
        </p:nvPicPr>
        <p:blipFill>
          <a:blip r:embed="rId2"/>
          <a:stretch>
            <a:fillRect/>
          </a:stretch>
        </p:blipFill>
        <p:spPr>
          <a:xfrm>
            <a:off x="2454215" y="1972241"/>
            <a:ext cx="7283567" cy="4885759"/>
          </a:xfrm>
          <a:prstGeom prst="rect">
            <a:avLst/>
          </a:prstGeom>
        </p:spPr>
      </p:pic>
    </p:spTree>
    <p:extLst>
      <p:ext uri="{BB962C8B-B14F-4D97-AF65-F5344CB8AC3E}">
        <p14:creationId xmlns:p14="http://schemas.microsoft.com/office/powerpoint/2010/main" val="4072965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14</a:t>
            </a:fld>
            <a:endParaRPr lang="ru-RU"/>
          </a:p>
        </p:txBody>
      </p:sp>
      <p:sp>
        <p:nvSpPr>
          <p:cNvPr id="3" name="Заголовок 1">
            <a:extLst>
              <a:ext uri="{FF2B5EF4-FFF2-40B4-BE49-F238E27FC236}">
                <a16:creationId xmlns:a16="http://schemas.microsoft.com/office/drawing/2014/main" id="{7D97C229-3F3A-4496-9978-6540EA82192F}"/>
              </a:ext>
            </a:extLst>
          </p:cNvPr>
          <p:cNvSpPr>
            <a:spLocks noGrp="1"/>
          </p:cNvSpPr>
          <p:nvPr>
            <p:ph type="title"/>
          </p:nvPr>
        </p:nvSpPr>
        <p:spPr>
          <a:xfrm>
            <a:off x="838200" y="276226"/>
            <a:ext cx="10515600" cy="1609772"/>
          </a:xfrm>
        </p:spPr>
        <p:txBody>
          <a:bodyPr>
            <a:noAutofit/>
          </a:bodyPr>
          <a:lstStyle/>
          <a:p>
            <a:r>
              <a:rPr lang="ru-RU" sz="3200" dirty="0">
                <a:effectLst/>
                <a:latin typeface="Arial" panose="020B0604020202020204" pitchFamily="34" charset="0"/>
                <a:ea typeface="Calibri" panose="020F0502020204030204" pitchFamily="34" charset="0"/>
                <a:cs typeface="Arial" panose="020B0604020202020204" pitchFamily="34" charset="0"/>
              </a:rPr>
              <a:t>6. Собранные данные передаются в модуль системы расчетов с указанием уточнений пользователя</a:t>
            </a:r>
            <a:br>
              <a:rPr lang="ru-RU" sz="3200" dirty="0">
                <a:effectLst/>
                <a:latin typeface="Arial" panose="020B0604020202020204" pitchFamily="34" charset="0"/>
                <a:ea typeface="Calibri" panose="020F0502020204030204" pitchFamily="34" charset="0"/>
                <a:cs typeface="Arial" panose="020B0604020202020204" pitchFamily="34" charset="0"/>
              </a:rPr>
            </a:br>
            <a:endParaRPr lang="ru-RU" sz="3200" dirty="0">
              <a:latin typeface="Arial" panose="020B0604020202020204" pitchFamily="34" charset="0"/>
              <a:cs typeface="Arial" panose="020B0604020202020204" pitchFamily="34" charset="0"/>
            </a:endParaRPr>
          </a:p>
        </p:txBody>
      </p:sp>
      <p:sp>
        <p:nvSpPr>
          <p:cNvPr id="4" name="Объект 2">
            <a:extLst>
              <a:ext uri="{FF2B5EF4-FFF2-40B4-BE49-F238E27FC236}">
                <a16:creationId xmlns:a16="http://schemas.microsoft.com/office/drawing/2014/main" id="{126A783B-955B-41D7-8E65-844C4EE4193B}"/>
              </a:ext>
            </a:extLst>
          </p:cNvPr>
          <p:cNvSpPr>
            <a:spLocks noGrp="1"/>
          </p:cNvSpPr>
          <p:nvPr>
            <p:ph idx="1"/>
          </p:nvPr>
        </p:nvSpPr>
        <p:spPr>
          <a:xfrm>
            <a:off x="838200" y="2388093"/>
            <a:ext cx="10515600" cy="2850658"/>
          </a:xfrm>
        </p:spPr>
        <p:txBody>
          <a:bodyPr>
            <a:normAutofit/>
          </a:bodyPr>
          <a:lstStyle/>
          <a:p>
            <a:pPr algn="just"/>
            <a:r>
              <a:rPr lang="ru-RU" dirty="0"/>
              <a:t>Расчет ведется комплексным методом:</a:t>
            </a:r>
          </a:p>
          <a:p>
            <a:pPr algn="just"/>
            <a:r>
              <a:rPr lang="ru-RU" dirty="0"/>
              <a:t>Предварительно, до запроса пользователя создаются тепловые карты </a:t>
            </a:r>
            <a:r>
              <a:rPr lang="en-US" dirty="0"/>
              <a:t>(heatmap)</a:t>
            </a:r>
            <a:r>
              <a:rPr lang="ru-RU" dirty="0"/>
              <a:t> по тем критериям, которые универсальны и не зависят от типа бизнеса. (цена аренды жилья, Населенность)</a:t>
            </a:r>
          </a:p>
          <a:p>
            <a:pPr algn="just"/>
            <a:r>
              <a:rPr lang="ru-RU" dirty="0"/>
              <a:t>Генерируются синтетические параметры. (плотность компаний, проходимость)</a:t>
            </a:r>
          </a:p>
        </p:txBody>
      </p:sp>
      <p:sp>
        <p:nvSpPr>
          <p:cNvPr id="8" name="Объект 2">
            <a:extLst>
              <a:ext uri="{FF2B5EF4-FFF2-40B4-BE49-F238E27FC236}">
                <a16:creationId xmlns:a16="http://schemas.microsoft.com/office/drawing/2014/main" id="{6364D740-C32A-4E35-BFB2-A9E1192E94C9}"/>
              </a:ext>
            </a:extLst>
          </p:cNvPr>
          <p:cNvSpPr txBox="1">
            <a:spLocks/>
          </p:cNvSpPr>
          <p:nvPr/>
        </p:nvSpPr>
        <p:spPr>
          <a:xfrm>
            <a:off x="838200" y="5486400"/>
            <a:ext cx="10515600" cy="1177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ru-RU" dirty="0"/>
          </a:p>
        </p:txBody>
      </p:sp>
      <p:sp>
        <p:nvSpPr>
          <p:cNvPr id="9" name="Объект 2">
            <a:extLst>
              <a:ext uri="{FF2B5EF4-FFF2-40B4-BE49-F238E27FC236}">
                <a16:creationId xmlns:a16="http://schemas.microsoft.com/office/drawing/2014/main" id="{9D9AC454-2D9A-4D03-AFC9-A54BB8D560D5}"/>
              </a:ext>
            </a:extLst>
          </p:cNvPr>
          <p:cNvSpPr txBox="1">
            <a:spLocks/>
          </p:cNvSpPr>
          <p:nvPr/>
        </p:nvSpPr>
        <p:spPr>
          <a:xfrm>
            <a:off x="924444" y="5740846"/>
            <a:ext cx="10515600" cy="2850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dirty="0"/>
              <a:t>Примеры визуализации одного из критериев представлены ниже</a:t>
            </a:r>
          </a:p>
        </p:txBody>
      </p:sp>
    </p:spTree>
    <p:extLst>
      <p:ext uri="{BB962C8B-B14F-4D97-AF65-F5344CB8AC3E}">
        <p14:creationId xmlns:p14="http://schemas.microsoft.com/office/powerpoint/2010/main" val="75528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15</a:t>
            </a:fld>
            <a:endParaRPr lang="ru-RU"/>
          </a:p>
        </p:txBody>
      </p:sp>
      <p:pic>
        <p:nvPicPr>
          <p:cNvPr id="3" name="Объект 4">
            <a:extLst>
              <a:ext uri="{FF2B5EF4-FFF2-40B4-BE49-F238E27FC236}">
                <a16:creationId xmlns:a16="http://schemas.microsoft.com/office/drawing/2014/main" id="{EB871967-F1E8-41D2-8756-ABB6147611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788" t="8492" r="15220" b="6572"/>
          <a:stretch/>
        </p:blipFill>
        <p:spPr>
          <a:xfrm>
            <a:off x="-824215" y="-462504"/>
            <a:ext cx="15163753" cy="8474389"/>
          </a:xfrm>
        </p:spPr>
      </p:pic>
    </p:spTree>
    <p:extLst>
      <p:ext uri="{BB962C8B-B14F-4D97-AF65-F5344CB8AC3E}">
        <p14:creationId xmlns:p14="http://schemas.microsoft.com/office/powerpoint/2010/main" val="171687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16</a:t>
            </a:fld>
            <a:endParaRPr lang="ru-RU"/>
          </a:p>
        </p:txBody>
      </p:sp>
      <p:pic>
        <p:nvPicPr>
          <p:cNvPr id="3" name="Объект 4">
            <a:extLst>
              <a:ext uri="{FF2B5EF4-FFF2-40B4-BE49-F238E27FC236}">
                <a16:creationId xmlns:a16="http://schemas.microsoft.com/office/drawing/2014/main" id="{404DDFC1-A84E-4FE5-8A60-318509FB39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01" t="9476" r="9082" b="6736"/>
          <a:stretch/>
        </p:blipFill>
        <p:spPr>
          <a:xfrm>
            <a:off x="-800099" y="-861728"/>
            <a:ext cx="14973300" cy="8531552"/>
          </a:xfrm>
        </p:spPr>
      </p:pic>
    </p:spTree>
    <p:extLst>
      <p:ext uri="{BB962C8B-B14F-4D97-AF65-F5344CB8AC3E}">
        <p14:creationId xmlns:p14="http://schemas.microsoft.com/office/powerpoint/2010/main" val="70695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17</a:t>
            </a:fld>
            <a:endParaRPr lang="ru-RU"/>
          </a:p>
        </p:txBody>
      </p:sp>
      <p:pic>
        <p:nvPicPr>
          <p:cNvPr id="3" name="Объект 8">
            <a:extLst>
              <a:ext uri="{FF2B5EF4-FFF2-40B4-BE49-F238E27FC236}">
                <a16:creationId xmlns:a16="http://schemas.microsoft.com/office/drawing/2014/main" id="{84447620-A0FA-4545-820A-4DC938AE9A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901477"/>
          </a:xfrm>
        </p:spPr>
      </p:pic>
    </p:spTree>
    <p:extLst>
      <p:ext uri="{BB962C8B-B14F-4D97-AF65-F5344CB8AC3E}">
        <p14:creationId xmlns:p14="http://schemas.microsoft.com/office/powerpoint/2010/main" val="335212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18</a:t>
            </a:fld>
            <a:endParaRPr lang="ru-RU"/>
          </a:p>
        </p:txBody>
      </p:sp>
      <p:sp>
        <p:nvSpPr>
          <p:cNvPr id="3" name="Заголовок 1">
            <a:extLst>
              <a:ext uri="{FF2B5EF4-FFF2-40B4-BE49-F238E27FC236}">
                <a16:creationId xmlns:a16="http://schemas.microsoft.com/office/drawing/2014/main" id="{59C24E91-B399-41DD-A5C2-14E8A34360FA}"/>
              </a:ext>
            </a:extLst>
          </p:cNvPr>
          <p:cNvSpPr>
            <a:spLocks noGrp="1"/>
          </p:cNvSpPr>
          <p:nvPr>
            <p:ph type="title"/>
          </p:nvPr>
        </p:nvSpPr>
        <p:spPr>
          <a:xfrm>
            <a:off x="913795" y="2765839"/>
            <a:ext cx="10353761" cy="1326321"/>
          </a:xfrm>
        </p:spPr>
        <p:txBody>
          <a:bodyPr>
            <a:normAutofit fontScale="90000"/>
          </a:bodyPr>
          <a:lstStyle/>
          <a:p>
            <a:r>
              <a:rPr lang="ru-RU" dirty="0"/>
              <a:t>7. </a:t>
            </a:r>
            <a:r>
              <a:rPr lang="ru-RU" sz="4400" dirty="0">
                <a:effectLst/>
                <a:latin typeface="Arial" panose="020B0604020202020204" pitchFamily="34" charset="0"/>
                <a:ea typeface="Calibri" panose="020F0502020204030204" pitchFamily="34" charset="0"/>
                <a:cs typeface="Arial" panose="020B0604020202020204" pitchFamily="34" charset="0"/>
              </a:rPr>
              <a:t>Собранные данные передаются в модуль системы расчетов с указанием уточнений пользователя. Выполнение расчет системы поддержки принятия решения.</a:t>
            </a:r>
            <a:br>
              <a:rPr lang="ru-RU" sz="4400" dirty="0">
                <a:effectLst/>
                <a:latin typeface="Arial" panose="020B0604020202020204" pitchFamily="34" charset="0"/>
                <a:ea typeface="Calibri" panose="020F0502020204030204" pitchFamily="34" charset="0"/>
                <a:cs typeface="Arial" panose="020B0604020202020204" pitchFamily="34" charset="0"/>
              </a:rPr>
            </a:br>
            <a:br>
              <a:rPr lang="ru-RU" sz="4400" dirty="0">
                <a:effectLst/>
                <a:latin typeface="Arial" panose="020B0604020202020204" pitchFamily="34" charset="0"/>
                <a:ea typeface="Calibri" panose="020F0502020204030204" pitchFamily="34" charset="0"/>
                <a:cs typeface="Arial" panose="020B0604020202020204" pitchFamily="34" charset="0"/>
              </a:rPr>
            </a:br>
            <a:r>
              <a:rPr lang="ru-RU" dirty="0"/>
              <a:t>Расчет производится с помощью метода </a:t>
            </a:r>
            <a:r>
              <a:rPr lang="en-US" dirty="0"/>
              <a:t>ELECTRE II</a:t>
            </a:r>
            <a:endParaRPr lang="ru-RU" dirty="0"/>
          </a:p>
        </p:txBody>
      </p:sp>
    </p:spTree>
    <p:extLst>
      <p:ext uri="{BB962C8B-B14F-4D97-AF65-F5344CB8AC3E}">
        <p14:creationId xmlns:p14="http://schemas.microsoft.com/office/powerpoint/2010/main" val="178414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19</a:t>
            </a:fld>
            <a:endParaRPr lang="ru-RU"/>
          </a:p>
        </p:txBody>
      </p:sp>
      <p:sp>
        <p:nvSpPr>
          <p:cNvPr id="11" name="Заголовок 1">
            <a:extLst>
              <a:ext uri="{FF2B5EF4-FFF2-40B4-BE49-F238E27FC236}">
                <a16:creationId xmlns:a16="http://schemas.microsoft.com/office/drawing/2014/main" id="{BCC169A9-21B5-4685-BA84-C441E25E2946}"/>
              </a:ext>
            </a:extLst>
          </p:cNvPr>
          <p:cNvSpPr txBox="1">
            <a:spLocks/>
          </p:cNvSpPr>
          <p:nvPr/>
        </p:nvSpPr>
        <p:spPr>
          <a:xfrm>
            <a:off x="919119" y="1382452"/>
            <a:ext cx="10515600" cy="5859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ru-RU" sz="3200" dirty="0">
                <a:latin typeface="Arial" panose="020B0604020202020204" pitchFamily="34" charset="0"/>
                <a:cs typeface="Arial" panose="020B0604020202020204" pitchFamily="34" charset="0"/>
              </a:rPr>
              <a:t>Принцип работы метода следующий: Для каждой пары альтернатив (</a:t>
            </a:r>
            <a:r>
              <a:rPr lang="ru-RU" sz="3200" dirty="0" err="1">
                <a:latin typeface="Arial" panose="020B0604020202020204" pitchFamily="34" charset="0"/>
                <a:cs typeface="Arial" panose="020B0604020202020204" pitchFamily="34" charset="0"/>
              </a:rPr>
              <a:t>Aj</a:t>
            </a:r>
            <a:r>
              <a:rPr lang="ru-RU" sz="3200" dirty="0">
                <a:latin typeface="Arial" panose="020B0604020202020204" pitchFamily="34" charset="0"/>
                <a:cs typeface="Arial" panose="020B0604020202020204" pitchFamily="34" charset="0"/>
              </a:rPr>
              <a:t> и </a:t>
            </a:r>
            <a:r>
              <a:rPr lang="ru-RU" sz="3200" dirty="0" err="1">
                <a:latin typeface="Arial" panose="020B0604020202020204" pitchFamily="34" charset="0"/>
                <a:cs typeface="Arial" panose="020B0604020202020204" pitchFamily="34" charset="0"/>
              </a:rPr>
              <a:t>Ak</a:t>
            </a:r>
            <a:r>
              <a:rPr lang="ru-RU" sz="3200" dirty="0">
                <a:latin typeface="Arial" panose="020B0604020202020204" pitchFamily="34" charset="0"/>
                <a:cs typeface="Arial" panose="020B0604020202020204" pitchFamily="34" charset="0"/>
              </a:rPr>
              <a:t>) выдвигается предположение (гипотеза) о том, что альтернатива </a:t>
            </a:r>
            <a:r>
              <a:rPr lang="ru-RU" sz="3200" dirty="0" err="1">
                <a:latin typeface="Arial" panose="020B0604020202020204" pitchFamily="34" charset="0"/>
                <a:cs typeface="Arial" panose="020B0604020202020204" pitchFamily="34" charset="0"/>
              </a:rPr>
              <a:t>Aj</a:t>
            </a:r>
            <a:r>
              <a:rPr lang="ru-RU" sz="3200" dirty="0">
                <a:latin typeface="Arial" panose="020B0604020202020204" pitchFamily="34" charset="0"/>
                <a:cs typeface="Arial" panose="020B0604020202020204" pitchFamily="34" charset="0"/>
              </a:rPr>
              <a:t> лучше, чем </a:t>
            </a:r>
            <a:r>
              <a:rPr lang="ru-RU" sz="3200" dirty="0" err="1">
                <a:latin typeface="Arial" panose="020B0604020202020204" pitchFamily="34" charset="0"/>
                <a:cs typeface="Arial" panose="020B0604020202020204" pitchFamily="34" charset="0"/>
              </a:rPr>
              <a:t>Ak</a:t>
            </a:r>
            <a:r>
              <a:rPr lang="ru-RU" sz="3200" dirty="0">
                <a:latin typeface="Arial" panose="020B0604020202020204" pitchFamily="34" charset="0"/>
                <a:cs typeface="Arial" panose="020B0604020202020204" pitchFamily="34" charset="0"/>
              </a:rPr>
              <a:t>. Затем для каждой пары альтернатив находятся два индекса: индекс согласия (величина, подтверждающая предположение о превосходстве </a:t>
            </a:r>
            <a:r>
              <a:rPr lang="ru-RU" sz="3200" dirty="0" err="1">
                <a:latin typeface="Arial" panose="020B0604020202020204" pitchFamily="34" charset="0"/>
                <a:cs typeface="Arial" panose="020B0604020202020204" pitchFamily="34" charset="0"/>
              </a:rPr>
              <a:t>Aj</a:t>
            </a:r>
            <a:r>
              <a:rPr lang="ru-RU" sz="3200" dirty="0">
                <a:latin typeface="Arial" panose="020B0604020202020204" pitchFamily="34" charset="0"/>
                <a:cs typeface="Arial" panose="020B0604020202020204" pitchFamily="34" charset="0"/>
              </a:rPr>
              <a:t> над </a:t>
            </a:r>
            <a:r>
              <a:rPr lang="ru-RU" sz="3200" dirty="0" err="1">
                <a:latin typeface="Arial" panose="020B0604020202020204" pitchFamily="34" charset="0"/>
                <a:cs typeface="Arial" panose="020B0604020202020204" pitchFamily="34" charset="0"/>
              </a:rPr>
              <a:t>Ak</a:t>
            </a:r>
            <a:r>
              <a:rPr lang="ru-RU" sz="3200" dirty="0">
                <a:latin typeface="Arial" panose="020B0604020202020204" pitchFamily="34" charset="0"/>
                <a:cs typeface="Arial" panose="020B0604020202020204" pitchFamily="34" charset="0"/>
              </a:rPr>
              <a:t>) и индекс несогласия (величина, опровергающая это предположение). На основе анализа этих индексов выбирается одна или несколько лучших альтернатив ("ядро" альтернатив).</a:t>
            </a:r>
          </a:p>
        </p:txBody>
      </p:sp>
      <p:sp>
        <p:nvSpPr>
          <p:cNvPr id="4" name="Заголовок 3">
            <a:extLst>
              <a:ext uri="{FF2B5EF4-FFF2-40B4-BE49-F238E27FC236}">
                <a16:creationId xmlns:a16="http://schemas.microsoft.com/office/drawing/2014/main" id="{7E5CF235-C02F-475A-9D60-2C2A96FF182F}"/>
              </a:ext>
            </a:extLst>
          </p:cNvPr>
          <p:cNvSpPr>
            <a:spLocks noGrp="1"/>
          </p:cNvSpPr>
          <p:nvPr>
            <p:ph type="title"/>
          </p:nvPr>
        </p:nvSpPr>
        <p:spPr/>
        <p:txBody>
          <a:bodyPr/>
          <a:lstStyle/>
          <a:p>
            <a:endParaRPr lang="ru-RU"/>
          </a:p>
        </p:txBody>
      </p:sp>
    </p:spTree>
    <p:extLst>
      <p:ext uri="{BB962C8B-B14F-4D97-AF65-F5344CB8AC3E}">
        <p14:creationId xmlns:p14="http://schemas.microsoft.com/office/powerpoint/2010/main" val="66971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a:t>
            </a:fld>
            <a:endParaRPr lang="ru-RU"/>
          </a:p>
        </p:txBody>
      </p:sp>
      <p:sp>
        <p:nvSpPr>
          <p:cNvPr id="10" name="Заголовок 1">
            <a:extLst>
              <a:ext uri="{FF2B5EF4-FFF2-40B4-BE49-F238E27FC236}">
                <a16:creationId xmlns:a16="http://schemas.microsoft.com/office/drawing/2014/main" id="{7F3CB3C8-FA3E-4D4B-80A5-D698D51C2BBB}"/>
              </a:ext>
            </a:extLst>
          </p:cNvPr>
          <p:cNvSpPr>
            <a:spLocks noGrp="1"/>
          </p:cNvSpPr>
          <p:nvPr>
            <p:ph type="title"/>
          </p:nvPr>
        </p:nvSpPr>
        <p:spPr>
          <a:xfrm>
            <a:off x="2231136" y="302119"/>
            <a:ext cx="7729728" cy="1188720"/>
          </a:xfrm>
        </p:spPr>
        <p:txBody>
          <a:bodyPr/>
          <a:lstStyle/>
          <a:p>
            <a:pPr algn="ctr"/>
            <a:r>
              <a:rPr lang="ru-RU" dirty="0"/>
              <a:t>Актуальность</a:t>
            </a:r>
          </a:p>
        </p:txBody>
      </p:sp>
      <p:sp>
        <p:nvSpPr>
          <p:cNvPr id="11" name="Объект 2">
            <a:extLst>
              <a:ext uri="{FF2B5EF4-FFF2-40B4-BE49-F238E27FC236}">
                <a16:creationId xmlns:a16="http://schemas.microsoft.com/office/drawing/2014/main" id="{F41DAF69-6C4A-4178-806A-C28CE1C5B9F9}"/>
              </a:ext>
            </a:extLst>
          </p:cNvPr>
          <p:cNvSpPr>
            <a:spLocks noGrp="1"/>
          </p:cNvSpPr>
          <p:nvPr>
            <p:ph idx="1"/>
          </p:nvPr>
        </p:nvSpPr>
        <p:spPr>
          <a:xfrm>
            <a:off x="838200" y="1610183"/>
            <a:ext cx="10515600" cy="4351338"/>
          </a:xfrm>
        </p:spPr>
        <p:txBody>
          <a:bodyPr>
            <a:noAutofit/>
          </a:bodyPr>
          <a:lstStyle/>
          <a:p>
            <a:pPr algn="just"/>
            <a:r>
              <a:rPr lang="ru-RU" sz="2400" dirty="0">
                <a:latin typeface="Arial" panose="020B0604020202020204" pitchFamily="34" charset="0"/>
                <a:cs typeface="Arial" panose="020B0604020202020204" pitchFamily="34" charset="0"/>
              </a:rPr>
              <a:t>В текущий момент инвестор принимает решение об открытии бизнеса или торговой точки основываясь на интуиции и отдельных статистических данных. В случае необходимости сравнения конкретных областей с учетом индивидуальной специфики бизнеса может потребовать много времени на проведение анализа. </a:t>
            </a:r>
          </a:p>
          <a:p>
            <a:pPr algn="just"/>
            <a:r>
              <a:rPr lang="ru-RU" sz="2400" dirty="0">
                <a:latin typeface="Arial" panose="020B0604020202020204" pitchFamily="34" charset="0"/>
                <a:cs typeface="Arial" panose="020B0604020202020204" pitchFamily="34" charset="0"/>
              </a:rPr>
              <a:t>Очевидно наличие потребности в сервисе позволяющем помочь инвестору сравнить несколько зон в соответствии с индивидуальными критериями оценки</a:t>
            </a:r>
          </a:p>
        </p:txBody>
      </p:sp>
    </p:spTree>
    <p:extLst>
      <p:ext uri="{BB962C8B-B14F-4D97-AF65-F5344CB8AC3E}">
        <p14:creationId xmlns:p14="http://schemas.microsoft.com/office/powerpoint/2010/main" val="101373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20</a:t>
            </a:fld>
            <a:endParaRPr lang="ru-RU"/>
          </a:p>
        </p:txBody>
      </p:sp>
      <p:sp>
        <p:nvSpPr>
          <p:cNvPr id="3" name="Заголовок 1">
            <a:extLst>
              <a:ext uri="{FF2B5EF4-FFF2-40B4-BE49-F238E27FC236}">
                <a16:creationId xmlns:a16="http://schemas.microsoft.com/office/drawing/2014/main" id="{59C24E91-B399-41DD-A5C2-14E8A34360FA}"/>
              </a:ext>
            </a:extLst>
          </p:cNvPr>
          <p:cNvSpPr>
            <a:spLocks noGrp="1"/>
          </p:cNvSpPr>
          <p:nvPr>
            <p:ph type="title"/>
          </p:nvPr>
        </p:nvSpPr>
        <p:spPr>
          <a:xfrm>
            <a:off x="919119" y="584597"/>
            <a:ext cx="10353761" cy="1326321"/>
          </a:xfrm>
        </p:spPr>
        <p:txBody>
          <a:bodyPr/>
          <a:lstStyle/>
          <a:p>
            <a:r>
              <a:rPr lang="ru-RU" dirty="0"/>
              <a:t>Расчет производится с помощью метода </a:t>
            </a:r>
            <a:r>
              <a:rPr lang="en-US" dirty="0"/>
              <a:t>ELECTRE II</a:t>
            </a:r>
            <a:endParaRPr lang="ru-RU" dirty="0"/>
          </a:p>
        </p:txBody>
      </p:sp>
      <p:sp>
        <p:nvSpPr>
          <p:cNvPr id="4" name="Rectangle 2">
            <a:extLst>
              <a:ext uri="{FF2B5EF4-FFF2-40B4-BE49-F238E27FC236}">
                <a16:creationId xmlns:a16="http://schemas.microsoft.com/office/drawing/2014/main" id="{BD496B11-74EC-43E0-AE88-1C0FDB1F99DF}"/>
              </a:ext>
            </a:extLst>
          </p:cNvPr>
          <p:cNvSpPr>
            <a:spLocks noChangeArrowheads="1"/>
          </p:cNvSpPr>
          <p:nvPr/>
        </p:nvSpPr>
        <p:spPr bwMode="auto">
          <a:xfrm>
            <a:off x="319596" y="21395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II индекс согласия определяется как отношение суммы весов критериев подмножеств I+  к сумме весов критериев подмножеств I-.</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5397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Формула индекса «согласия» метода ELECTRE II:</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5397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5" name="Рисунок 16">
            <a:extLst>
              <a:ext uri="{FF2B5EF4-FFF2-40B4-BE49-F238E27FC236}">
                <a16:creationId xmlns:a16="http://schemas.microsoft.com/office/drawing/2014/main" id="{C141223B-76E3-4495-83FE-285090113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95" y="2596718"/>
            <a:ext cx="2333625" cy="1171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4E1EE990-9ECA-4AEF-AA37-8FBBDA4A4002}"/>
              </a:ext>
            </a:extLst>
          </p:cNvPr>
          <p:cNvSpPr>
            <a:spLocks noChangeArrowheads="1"/>
          </p:cNvSpPr>
          <p:nvPr/>
        </p:nvSpPr>
        <p:spPr bwMode="auto">
          <a:xfrm>
            <a:off x="319596" y="40215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Индексы «несогласия» рассчитываются по формуле:</a:t>
            </a:r>
            <a:endParaRPr kumimoji="0" lang="ru-RU" altLang="ru-RU" sz="800" b="0" i="0" u="none" strike="noStrike" cap="none" normalizeH="0" baseline="0">
              <a:ln>
                <a:noFill/>
              </a:ln>
              <a:solidFill>
                <a:schemeClr val="tx1"/>
              </a:solidFill>
              <a:effectLst/>
              <a:latin typeface="Arial" panose="020B0604020202020204" pitchFamily="34" charset="0"/>
            </a:endParaRPr>
          </a:p>
          <a:p>
            <a:pPr marL="0" marR="0" lvl="0" indent="5397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anose="020B0604020202020204" pitchFamily="34" charset="0"/>
            </a:endParaRPr>
          </a:p>
        </p:txBody>
      </p:sp>
      <p:pic>
        <p:nvPicPr>
          <p:cNvPr id="8" name="Рисунок 17">
            <a:extLst>
              <a:ext uri="{FF2B5EF4-FFF2-40B4-BE49-F238E27FC236}">
                <a16:creationId xmlns:a16="http://schemas.microsoft.com/office/drawing/2014/main" id="{7C8A62C1-C597-42C4-A90B-8F2056D4A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95" y="4478784"/>
            <a:ext cx="2438400" cy="10953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F71EC8D9-EDB6-443D-9AE6-3F986B8FA442}"/>
              </a:ext>
            </a:extLst>
          </p:cNvPr>
          <p:cNvSpPr>
            <a:spLocks noChangeArrowheads="1"/>
          </p:cNvSpPr>
          <p:nvPr/>
        </p:nvSpPr>
        <p:spPr bwMode="auto">
          <a:xfrm>
            <a:off x="319596" y="6106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9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3975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Где </a:t>
            </a:r>
            <a:r>
              <a:rPr kumimoji="0" lang="ru-RU" altLang="ru-RU" sz="14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LAIi</a:t>
            </a:r>
            <a:r>
              <a:rPr kumimoji="0" lang="ru-RU" altLang="ru-RU" sz="1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и </a:t>
            </a:r>
            <a:r>
              <a:rPr kumimoji="0" lang="ru-RU" altLang="ru-RU" sz="14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LAJi</a:t>
            </a:r>
            <a:r>
              <a:rPr kumimoji="0" lang="ru-RU" altLang="ru-RU" sz="1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оценки альтернатив </a:t>
            </a: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АJ, АI по критериям </a:t>
            </a:r>
            <a:r>
              <a:rPr kumimoji="0" lang="en-US" altLang="ru-RU"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a:t>
            </a: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539750" algn="just" defTabSz="914400" rtl="0" eaLnBrk="0" fontAlgn="base" latinLnBrk="0" hangingPunct="0">
              <a:lnSpc>
                <a:spcPct val="100000"/>
              </a:lnSpc>
              <a:spcBef>
                <a:spcPct val="0"/>
              </a:spcBef>
              <a:spcAft>
                <a:spcPct val="0"/>
              </a:spcAft>
              <a:buClrTx/>
              <a:buSzTx/>
              <a:buFontTx/>
              <a:buNone/>
              <a:tabLst/>
            </a:pPr>
            <a:r>
              <a:rPr kumimoji="0" lang="ru-RU" altLang="ru-RU" sz="1400" b="0" i="1" u="none" strike="noStrike" cap="none" normalizeH="0" baseline="0" dirty="0" err="1">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Li</a:t>
            </a:r>
            <a:r>
              <a:rPr kumimoji="0" lang="ru-RU" altLang="ru-RU" sz="1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длина шкалы </a:t>
            </a:r>
            <a:r>
              <a:rPr kumimoji="0" lang="en-US" altLang="ru-RU" sz="14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a:t>
            </a:r>
            <a:r>
              <a:rPr kumimoji="0" lang="ru-RU" altLang="ru-RU"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-го критерия.</a:t>
            </a:r>
            <a:endParaRPr kumimoji="0" lang="ru-RU" altLang="ru-RU" sz="800" b="0" i="0" u="none" strike="noStrike" cap="none" normalizeH="0" baseline="0" dirty="0">
              <a:ln>
                <a:noFill/>
              </a:ln>
              <a:solidFill>
                <a:schemeClr val="tx1"/>
              </a:solidFill>
              <a:effectLst/>
              <a:latin typeface="Arial" panose="020B0604020202020204" pitchFamily="34" charset="0"/>
            </a:endParaRPr>
          </a:p>
          <a:p>
            <a:pPr marL="0" marR="0" lvl="0" indent="53975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Свойства индекса несогласия: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1609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21</a:t>
            </a:fld>
            <a:endParaRPr lang="ru-RU"/>
          </a:p>
        </p:txBody>
      </p:sp>
      <p:sp>
        <p:nvSpPr>
          <p:cNvPr id="3" name="Заголовок 1">
            <a:extLst>
              <a:ext uri="{FF2B5EF4-FFF2-40B4-BE49-F238E27FC236}">
                <a16:creationId xmlns:a16="http://schemas.microsoft.com/office/drawing/2014/main" id="{389CD83A-5587-4F46-AAD1-02F648FA418C}"/>
              </a:ext>
            </a:extLst>
          </p:cNvPr>
          <p:cNvSpPr>
            <a:spLocks noGrp="1"/>
          </p:cNvSpPr>
          <p:nvPr>
            <p:ph type="title"/>
          </p:nvPr>
        </p:nvSpPr>
        <p:spPr>
          <a:xfrm>
            <a:off x="919118" y="-53561"/>
            <a:ext cx="10353761" cy="1326321"/>
          </a:xfrm>
        </p:spPr>
        <p:txBody>
          <a:bodyPr/>
          <a:lstStyle/>
          <a:p>
            <a:pPr algn="ctr"/>
            <a:r>
              <a:rPr lang="ru-RU" dirty="0"/>
              <a:t>Архитектура системы представлена </a:t>
            </a:r>
            <a:br>
              <a:rPr lang="ru-RU" dirty="0"/>
            </a:br>
            <a:r>
              <a:rPr lang="en-US" dirty="0"/>
              <a:t>UML</a:t>
            </a:r>
            <a:r>
              <a:rPr lang="ru-RU" dirty="0"/>
              <a:t>-диаграммой:</a:t>
            </a:r>
          </a:p>
        </p:txBody>
      </p:sp>
      <p:pic>
        <p:nvPicPr>
          <p:cNvPr id="4" name="Объект 4">
            <a:extLst>
              <a:ext uri="{FF2B5EF4-FFF2-40B4-BE49-F238E27FC236}">
                <a16:creationId xmlns:a16="http://schemas.microsoft.com/office/drawing/2014/main" id="{17B358AE-ACAC-409B-AC7A-EFF67D76A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1687" y="1324668"/>
            <a:ext cx="8188625" cy="5351339"/>
          </a:xfrm>
        </p:spPr>
      </p:pic>
    </p:spTree>
    <p:extLst>
      <p:ext uri="{BB962C8B-B14F-4D97-AF65-F5344CB8AC3E}">
        <p14:creationId xmlns:p14="http://schemas.microsoft.com/office/powerpoint/2010/main" val="4289111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22</a:t>
            </a:fld>
            <a:endParaRPr lang="ru-RU"/>
          </a:p>
        </p:txBody>
      </p:sp>
      <p:sp>
        <p:nvSpPr>
          <p:cNvPr id="3" name="Заголовок 1">
            <a:extLst>
              <a:ext uri="{FF2B5EF4-FFF2-40B4-BE49-F238E27FC236}">
                <a16:creationId xmlns:a16="http://schemas.microsoft.com/office/drawing/2014/main" id="{965CE050-ED0E-49E7-A6B3-4CC4D802BE7D}"/>
              </a:ext>
            </a:extLst>
          </p:cNvPr>
          <p:cNvSpPr>
            <a:spLocks noGrp="1"/>
          </p:cNvSpPr>
          <p:nvPr>
            <p:ph type="title"/>
          </p:nvPr>
        </p:nvSpPr>
        <p:spPr>
          <a:xfrm>
            <a:off x="919119" y="609601"/>
            <a:ext cx="10353761" cy="1028700"/>
          </a:xfrm>
        </p:spPr>
        <p:txBody>
          <a:bodyPr>
            <a:normAutofit fontScale="90000"/>
          </a:bodyPr>
          <a:lstStyle/>
          <a:p>
            <a:r>
              <a:rPr lang="ru-RU" sz="4400" dirty="0">
                <a:effectLst/>
                <a:latin typeface="Arial" panose="020B0604020202020204" pitchFamily="34" charset="0"/>
                <a:ea typeface="Calibri" panose="020F0502020204030204" pitchFamily="34" charset="0"/>
                <a:cs typeface="Times New Roman" panose="02020603050405020304" pitchFamily="18" charset="0"/>
              </a:rPr>
              <a:t>8. Выведение результатов расчетов</a:t>
            </a:r>
            <a:br>
              <a:rPr lang="ru-RU" sz="44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4" name="Объект 2">
            <a:extLst>
              <a:ext uri="{FF2B5EF4-FFF2-40B4-BE49-F238E27FC236}">
                <a16:creationId xmlns:a16="http://schemas.microsoft.com/office/drawing/2014/main" id="{ED932191-763D-41CD-B759-AE1D0BF09B00}"/>
              </a:ext>
            </a:extLst>
          </p:cNvPr>
          <p:cNvSpPr>
            <a:spLocks noGrp="1"/>
          </p:cNvSpPr>
          <p:nvPr>
            <p:ph idx="1"/>
          </p:nvPr>
        </p:nvSpPr>
        <p:spPr>
          <a:xfrm>
            <a:off x="646111" y="2290439"/>
            <a:ext cx="10515600" cy="2413359"/>
          </a:xfrm>
        </p:spPr>
        <p:txBody>
          <a:bodyPr>
            <a:normAutofit lnSpcReduction="10000"/>
          </a:bodyPr>
          <a:lstStyle/>
          <a:p>
            <a:pPr algn="just"/>
            <a:r>
              <a:rPr lang="ru-RU" dirty="0"/>
              <a:t>Результат работы выводится в формате групп точек, каждая из которых свидетельствует о равнозначной ценности точек внутри группы </a:t>
            </a:r>
          </a:p>
          <a:p>
            <a:pPr algn="just"/>
            <a:r>
              <a:rPr lang="ru-RU" dirty="0"/>
              <a:t>Существует возможность в дальнейшем предоставлять пользователю расширенные результаты в соответствии с каждым критерием</a:t>
            </a:r>
          </a:p>
          <a:p>
            <a:endParaRPr lang="ru-RU" dirty="0"/>
          </a:p>
        </p:txBody>
      </p:sp>
    </p:spTree>
    <p:extLst>
      <p:ext uri="{BB962C8B-B14F-4D97-AF65-F5344CB8AC3E}">
        <p14:creationId xmlns:p14="http://schemas.microsoft.com/office/powerpoint/2010/main" val="2931502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23</a:t>
            </a:fld>
            <a:endParaRPr lang="ru-RU"/>
          </a:p>
        </p:txBody>
      </p:sp>
      <p:pic>
        <p:nvPicPr>
          <p:cNvPr id="3" name="Объект 4">
            <a:extLst>
              <a:ext uri="{FF2B5EF4-FFF2-40B4-BE49-F238E27FC236}">
                <a16:creationId xmlns:a16="http://schemas.microsoft.com/office/drawing/2014/main" id="{220E0428-101F-4518-9CDB-444D8DED0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4731" y="0"/>
            <a:ext cx="7582537" cy="6858000"/>
          </a:xfrm>
        </p:spPr>
      </p:pic>
    </p:spTree>
    <p:extLst>
      <p:ext uri="{BB962C8B-B14F-4D97-AF65-F5344CB8AC3E}">
        <p14:creationId xmlns:p14="http://schemas.microsoft.com/office/powerpoint/2010/main" val="749273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24</a:t>
            </a:fld>
            <a:endParaRPr lang="ru-RU"/>
          </a:p>
        </p:txBody>
      </p:sp>
      <p:sp>
        <p:nvSpPr>
          <p:cNvPr id="3" name="Заголовок 1">
            <a:extLst>
              <a:ext uri="{FF2B5EF4-FFF2-40B4-BE49-F238E27FC236}">
                <a16:creationId xmlns:a16="http://schemas.microsoft.com/office/drawing/2014/main" id="{D9A7FDB4-42B5-4D4E-B3B9-4B0150A24430}"/>
              </a:ext>
            </a:extLst>
          </p:cNvPr>
          <p:cNvSpPr>
            <a:spLocks noGrp="1"/>
          </p:cNvSpPr>
          <p:nvPr>
            <p:ph type="title"/>
          </p:nvPr>
        </p:nvSpPr>
        <p:spPr>
          <a:xfrm>
            <a:off x="913795" y="609600"/>
            <a:ext cx="10353761" cy="1326321"/>
          </a:xfrm>
        </p:spPr>
        <p:txBody>
          <a:bodyPr/>
          <a:lstStyle/>
          <a:p>
            <a:r>
              <a:rPr lang="ru-RU" dirty="0"/>
              <a:t>Результаты работы</a:t>
            </a:r>
          </a:p>
        </p:txBody>
      </p:sp>
      <p:sp>
        <p:nvSpPr>
          <p:cNvPr id="4" name="Объект 2">
            <a:extLst>
              <a:ext uri="{FF2B5EF4-FFF2-40B4-BE49-F238E27FC236}">
                <a16:creationId xmlns:a16="http://schemas.microsoft.com/office/drawing/2014/main" id="{A945B74E-C04F-4B16-964C-8408D1EC6CFB}"/>
              </a:ext>
            </a:extLst>
          </p:cNvPr>
          <p:cNvSpPr>
            <a:spLocks noGrp="1"/>
          </p:cNvSpPr>
          <p:nvPr>
            <p:ph idx="1"/>
          </p:nvPr>
        </p:nvSpPr>
        <p:spPr>
          <a:xfrm>
            <a:off x="646111" y="1739409"/>
            <a:ext cx="10779450" cy="4794556"/>
          </a:xfrm>
        </p:spPr>
        <p:txBody>
          <a:bodyPr>
            <a:noAutofit/>
          </a:bodyPr>
          <a:lstStyle/>
          <a:p>
            <a:pPr marR="3810" indent="540385" algn="just">
              <a:lnSpc>
                <a:spcPct val="150000"/>
              </a:lnSpc>
              <a:spcAft>
                <a:spcPts val="0"/>
              </a:spcAft>
            </a:pPr>
            <a:r>
              <a:rPr lang="ru-RU" sz="2400" dirty="0">
                <a:effectLst/>
                <a:latin typeface="Times New Roman" panose="02020603050405020304" pitchFamily="18" charset="0"/>
                <a:ea typeface="Calibri" panose="020F0502020204030204" pitchFamily="34" charset="0"/>
                <a:cs typeface="Times New Roman" panose="02020603050405020304" pitchFamily="18" charset="0"/>
              </a:rPr>
              <a:t>-	Разработано программное обеспечение, для сбора географических и  экономических данных из открытых источников; </a:t>
            </a:r>
          </a:p>
          <a:p>
            <a:pPr marR="3810" indent="540385" algn="just">
              <a:lnSpc>
                <a:spcPct val="150000"/>
              </a:lnSpc>
              <a:spcAft>
                <a:spcPts val="0"/>
              </a:spcAft>
            </a:pPr>
            <a:r>
              <a:rPr lang="ru-RU" sz="2400" dirty="0">
                <a:effectLst/>
                <a:latin typeface="Times New Roman" panose="02020603050405020304" pitchFamily="18" charset="0"/>
                <a:ea typeface="Calibri" panose="020F0502020204030204" pitchFamily="34" charset="0"/>
                <a:cs typeface="Times New Roman" panose="02020603050405020304" pitchFamily="18" charset="0"/>
              </a:rPr>
              <a:t>-	Разработано программное обеспечение, осуществляющее аналитику картографической информации в соответствии с введенными пользователем параметрами;</a:t>
            </a:r>
          </a:p>
          <a:p>
            <a:pPr marR="3810" indent="540385" algn="just">
              <a:lnSpc>
                <a:spcPct val="150000"/>
              </a:lnSpc>
              <a:spcAft>
                <a:spcPts val="0"/>
              </a:spcAft>
            </a:pPr>
            <a:r>
              <a:rPr lang="ru-RU" sz="2400" dirty="0">
                <a:effectLst/>
                <a:latin typeface="Times New Roman" panose="02020603050405020304" pitchFamily="18" charset="0"/>
                <a:ea typeface="Calibri" panose="020F0502020204030204" pitchFamily="34" charset="0"/>
                <a:cs typeface="Times New Roman" panose="02020603050405020304" pitchFamily="18" charset="0"/>
              </a:rPr>
              <a:t>-	Разработан графический интерфейс в формате веб-приложения для предоставления пользователю удобного инструмента использования программы;</a:t>
            </a:r>
          </a:p>
        </p:txBody>
      </p:sp>
    </p:spTree>
    <p:extLst>
      <p:ext uri="{BB962C8B-B14F-4D97-AF65-F5344CB8AC3E}">
        <p14:creationId xmlns:p14="http://schemas.microsoft.com/office/powerpoint/2010/main" val="539248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25</a:t>
            </a:fld>
            <a:endParaRPr lang="ru-RU"/>
          </a:p>
        </p:txBody>
      </p:sp>
      <p:sp>
        <p:nvSpPr>
          <p:cNvPr id="3" name="Заголовок 1">
            <a:extLst>
              <a:ext uri="{FF2B5EF4-FFF2-40B4-BE49-F238E27FC236}">
                <a16:creationId xmlns:a16="http://schemas.microsoft.com/office/drawing/2014/main" id="{357B8E39-D4DE-471D-A00E-5AEA2D62BB87}"/>
              </a:ext>
            </a:extLst>
          </p:cNvPr>
          <p:cNvSpPr>
            <a:spLocks noGrp="1"/>
          </p:cNvSpPr>
          <p:nvPr/>
        </p:nvSpPr>
        <p:spPr>
          <a:xfrm>
            <a:off x="1783277" y="257853"/>
            <a:ext cx="8625446"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2800" b="1" dirty="0">
                <a:solidFill>
                  <a:schemeClr val="tx1"/>
                </a:solidFill>
                <a:latin typeface="Times New Roman" panose="02020603050405020304" pitchFamily="18" charset="0"/>
                <a:cs typeface="Times New Roman" panose="02020603050405020304" pitchFamily="18" charset="0"/>
              </a:rPr>
              <a:t>Публикации по теме</a:t>
            </a:r>
            <a:br>
              <a:rPr lang="ru-RU" sz="3600" b="1" dirty="0">
                <a:solidFill>
                  <a:srgbClr val="C00000"/>
                </a:solidFill>
                <a:latin typeface="Times New Roman" panose="02020603050405020304" pitchFamily="18" charset="0"/>
                <a:cs typeface="Times New Roman" panose="02020603050405020304" pitchFamily="18" charset="0"/>
              </a:rPr>
            </a:br>
            <a:endParaRPr lang="ru-RU" sz="3600" b="1" dirty="0">
              <a:solidFill>
                <a:srgbClr val="C00000"/>
              </a:solidFill>
              <a:latin typeface="Times New Roman" panose="02020603050405020304" pitchFamily="18" charset="0"/>
              <a:cs typeface="Times New Roman" panose="02020603050405020304" pitchFamily="18" charset="0"/>
            </a:endParaRPr>
          </a:p>
        </p:txBody>
      </p:sp>
      <p:sp>
        <p:nvSpPr>
          <p:cNvPr id="4" name="Объект 2">
            <a:extLst>
              <a:ext uri="{FF2B5EF4-FFF2-40B4-BE49-F238E27FC236}">
                <a16:creationId xmlns:a16="http://schemas.microsoft.com/office/drawing/2014/main" id="{B126CBF2-6BE5-44D7-BBFF-E341BAB77335}"/>
              </a:ext>
            </a:extLst>
          </p:cNvPr>
          <p:cNvSpPr>
            <a:spLocks noGrp="1"/>
          </p:cNvSpPr>
          <p:nvPr/>
        </p:nvSpPr>
        <p:spPr>
          <a:xfrm>
            <a:off x="1288676" y="958118"/>
            <a:ext cx="9614648" cy="30569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r>
              <a:rPr lang="ru-RU" b="1" dirty="0">
                <a:latin typeface="Times New Roman" panose="02020603050405020304" pitchFamily="18" charset="0"/>
                <a:cs typeface="Times New Roman" panose="02020603050405020304" pitchFamily="18" charset="0"/>
              </a:rPr>
              <a:t>Статья «Геоинформационная система анализа инвестиционной привлекательности территорий в городской черте»</a:t>
            </a:r>
          </a:p>
          <a:p>
            <a:pPr algn="just"/>
            <a:r>
              <a:rPr lang="ru-RU" b="1" dirty="0">
                <a:latin typeface="Times New Roman" panose="02020603050405020304" pitchFamily="18" charset="0"/>
                <a:cs typeface="Times New Roman" panose="02020603050405020304" pitchFamily="18" charset="0"/>
              </a:rPr>
              <a:t>Конкурс научно-исследовательских работ студентов ФГБОУ ВО «Волгоградский государственный технический университет»,  26-30 апреля 2021г.</a:t>
            </a:r>
          </a:p>
          <a:p>
            <a:pPr algn="just"/>
            <a:r>
              <a:rPr lang="ru-RU" b="1" dirty="0">
                <a:effectLst/>
                <a:latin typeface="Times New Roman" panose="02020603050405020304" pitchFamily="18" charset="0"/>
                <a:ea typeface="Calibri" panose="020F0502020204030204" pitchFamily="34" charset="0"/>
                <a:cs typeface="Times New Roman" panose="02020603050405020304" pitchFamily="18" charset="0"/>
              </a:rPr>
              <a:t>Принята к публикации статья «Использование геоинформационных систем для анализа привлекательности торговых точек города» </a:t>
            </a:r>
            <a:br>
              <a:rPr lang="ru-RU" b="1" dirty="0">
                <a:effectLst/>
                <a:latin typeface="Times New Roman" panose="02020603050405020304" pitchFamily="18" charset="0"/>
                <a:ea typeface="Calibri" panose="020F0502020204030204" pitchFamily="34" charset="0"/>
                <a:cs typeface="Times New Roman" panose="02020603050405020304" pitchFamily="18" charset="0"/>
              </a:rPr>
            </a:br>
            <a:r>
              <a:rPr lang="ru-RU" b="1" dirty="0">
                <a:effectLst/>
                <a:latin typeface="Times New Roman" panose="02020603050405020304" pitchFamily="18" charset="0"/>
                <a:ea typeface="Calibri" panose="020F0502020204030204" pitchFamily="34" charset="0"/>
                <a:cs typeface="Times New Roman" panose="02020603050405020304" pitchFamily="18" charset="0"/>
              </a:rPr>
              <a:t>Прикаспийский журнал </a:t>
            </a:r>
            <a:r>
              <a:rPr lang="ru-RU" b="1" dirty="0">
                <a:latin typeface="Times New Roman" panose="02020603050405020304" pitchFamily="18" charset="0"/>
                <a:ea typeface="Calibri" panose="020F0502020204030204" pitchFamily="34" charset="0"/>
                <a:cs typeface="Times New Roman" panose="02020603050405020304" pitchFamily="18" charset="0"/>
              </a:rPr>
              <a:t>«У</a:t>
            </a:r>
            <a:r>
              <a:rPr lang="ru-RU" b="1" dirty="0">
                <a:effectLst/>
                <a:latin typeface="Times New Roman" panose="02020603050405020304" pitchFamily="18" charset="0"/>
                <a:ea typeface="Calibri" panose="020F0502020204030204" pitchFamily="34" charset="0"/>
                <a:cs typeface="Times New Roman" panose="02020603050405020304" pitchFamily="18" charset="0"/>
              </a:rPr>
              <a:t>правление и высокие технологии» 2021</a:t>
            </a:r>
            <a:r>
              <a:rPr lang="ru-RU" b="1" dirty="0">
                <a:latin typeface="Times New Roman" panose="02020603050405020304" pitchFamily="18" charset="0"/>
                <a:cs typeface="Times New Roman" panose="02020603050405020304" pitchFamily="18" charset="0"/>
              </a:rPr>
              <a:t>. №3</a:t>
            </a:r>
            <a:endParaRPr lang="ru-RU"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ru-RU" dirty="0"/>
          </a:p>
        </p:txBody>
      </p:sp>
      <p:pic>
        <p:nvPicPr>
          <p:cNvPr id="5" name="Picture 2" descr="cover">
            <a:extLst>
              <a:ext uri="{FF2B5EF4-FFF2-40B4-BE49-F238E27FC236}">
                <a16:creationId xmlns:a16="http://schemas.microsoft.com/office/drawing/2014/main" id="{4107AE2C-2099-476E-B3E5-E6F596405C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9280" y="3933164"/>
            <a:ext cx="2067237" cy="25840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AE38CFE4-501D-49B4-BA67-AD2F68CDC7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7494" y="3933165"/>
            <a:ext cx="1857860" cy="262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7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26</a:t>
            </a:fld>
            <a:endParaRPr lang="ru-RU"/>
          </a:p>
        </p:txBody>
      </p:sp>
      <p:sp>
        <p:nvSpPr>
          <p:cNvPr id="3" name="Заголовок 3">
            <a:extLst>
              <a:ext uri="{FF2B5EF4-FFF2-40B4-BE49-F238E27FC236}">
                <a16:creationId xmlns:a16="http://schemas.microsoft.com/office/drawing/2014/main" id="{43D45870-31C5-4C76-A5F3-C02CE15651B0}"/>
              </a:ext>
            </a:extLst>
          </p:cNvPr>
          <p:cNvSpPr>
            <a:spLocks noGrp="1"/>
          </p:cNvSpPr>
          <p:nvPr>
            <p:ph type="title"/>
          </p:nvPr>
        </p:nvSpPr>
        <p:spPr>
          <a:xfrm>
            <a:off x="919119" y="2121729"/>
            <a:ext cx="10353761" cy="1326321"/>
          </a:xfrm>
        </p:spPr>
        <p:txBody>
          <a:bodyPr/>
          <a:lstStyle/>
          <a:p>
            <a:pPr algn="ctr"/>
            <a:r>
              <a:rPr lang="ru-RU" dirty="0"/>
              <a:t>Спасибо за внимание! </a:t>
            </a:r>
          </a:p>
        </p:txBody>
      </p:sp>
      <p:pic>
        <p:nvPicPr>
          <p:cNvPr id="8" name="Объект 7">
            <a:extLst>
              <a:ext uri="{FF2B5EF4-FFF2-40B4-BE49-F238E27FC236}">
                <a16:creationId xmlns:a16="http://schemas.microsoft.com/office/drawing/2014/main" id="{263D19B3-1075-43EB-B4FB-17B129F2D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2150" y="4374644"/>
            <a:ext cx="4074467" cy="2483356"/>
          </a:xfrm>
        </p:spPr>
      </p:pic>
    </p:spTree>
    <p:extLst>
      <p:ext uri="{BB962C8B-B14F-4D97-AF65-F5344CB8AC3E}">
        <p14:creationId xmlns:p14="http://schemas.microsoft.com/office/powerpoint/2010/main" val="329181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27</a:t>
            </a:fld>
            <a:endParaRPr lang="ru-RU"/>
          </a:p>
        </p:txBody>
      </p:sp>
      <p:graphicFrame>
        <p:nvGraphicFramePr>
          <p:cNvPr id="3" name="Таблица 2">
            <a:extLst>
              <a:ext uri="{FF2B5EF4-FFF2-40B4-BE49-F238E27FC236}">
                <a16:creationId xmlns:a16="http://schemas.microsoft.com/office/drawing/2014/main" id="{6764DC3C-9628-449A-B6B2-BA78B2DC682F}"/>
              </a:ext>
            </a:extLst>
          </p:cNvPr>
          <p:cNvGraphicFramePr>
            <a:graphicFrameLocks noGrp="1"/>
          </p:cNvGraphicFramePr>
          <p:nvPr>
            <p:extLst>
              <p:ext uri="{D42A27DB-BD31-4B8C-83A1-F6EECF244321}">
                <p14:modId xmlns:p14="http://schemas.microsoft.com/office/powerpoint/2010/main" val="192190633"/>
              </p:ext>
            </p:extLst>
          </p:nvPr>
        </p:nvGraphicFramePr>
        <p:xfrm>
          <a:off x="0" y="419101"/>
          <a:ext cx="12191999" cy="6489896"/>
        </p:xfrm>
        <a:graphic>
          <a:graphicData uri="http://schemas.openxmlformats.org/drawingml/2006/table">
            <a:tbl>
              <a:tblPr>
                <a:tableStyleId>{5C22544A-7EE6-4342-B048-85BDC9FD1C3A}</a:tableStyleId>
              </a:tblPr>
              <a:tblGrid>
                <a:gridCol w="766315">
                  <a:extLst>
                    <a:ext uri="{9D8B030D-6E8A-4147-A177-3AD203B41FA5}">
                      <a16:colId xmlns:a16="http://schemas.microsoft.com/office/drawing/2014/main" val="3945950686"/>
                    </a:ext>
                  </a:extLst>
                </a:gridCol>
                <a:gridCol w="418374">
                  <a:extLst>
                    <a:ext uri="{9D8B030D-6E8A-4147-A177-3AD203B41FA5}">
                      <a16:colId xmlns:a16="http://schemas.microsoft.com/office/drawing/2014/main" val="3197934720"/>
                    </a:ext>
                  </a:extLst>
                </a:gridCol>
                <a:gridCol w="1363588">
                  <a:extLst>
                    <a:ext uri="{9D8B030D-6E8A-4147-A177-3AD203B41FA5}">
                      <a16:colId xmlns:a16="http://schemas.microsoft.com/office/drawing/2014/main" val="2103912952"/>
                    </a:ext>
                  </a:extLst>
                </a:gridCol>
                <a:gridCol w="890276">
                  <a:extLst>
                    <a:ext uri="{9D8B030D-6E8A-4147-A177-3AD203B41FA5}">
                      <a16:colId xmlns:a16="http://schemas.microsoft.com/office/drawing/2014/main" val="2895310385"/>
                    </a:ext>
                  </a:extLst>
                </a:gridCol>
                <a:gridCol w="326811">
                  <a:extLst>
                    <a:ext uri="{9D8B030D-6E8A-4147-A177-3AD203B41FA5}">
                      <a16:colId xmlns:a16="http://schemas.microsoft.com/office/drawing/2014/main" val="1931928729"/>
                    </a:ext>
                  </a:extLst>
                </a:gridCol>
                <a:gridCol w="316950">
                  <a:extLst>
                    <a:ext uri="{9D8B030D-6E8A-4147-A177-3AD203B41FA5}">
                      <a16:colId xmlns:a16="http://schemas.microsoft.com/office/drawing/2014/main" val="1109419852"/>
                    </a:ext>
                  </a:extLst>
                </a:gridCol>
                <a:gridCol w="963528">
                  <a:extLst>
                    <a:ext uri="{9D8B030D-6E8A-4147-A177-3AD203B41FA5}">
                      <a16:colId xmlns:a16="http://schemas.microsoft.com/office/drawing/2014/main" val="3864633485"/>
                    </a:ext>
                  </a:extLst>
                </a:gridCol>
                <a:gridCol w="383156">
                  <a:extLst>
                    <a:ext uri="{9D8B030D-6E8A-4147-A177-3AD203B41FA5}">
                      <a16:colId xmlns:a16="http://schemas.microsoft.com/office/drawing/2014/main" val="3587281256"/>
                    </a:ext>
                  </a:extLst>
                </a:gridCol>
                <a:gridCol w="2067922">
                  <a:extLst>
                    <a:ext uri="{9D8B030D-6E8A-4147-A177-3AD203B41FA5}">
                      <a16:colId xmlns:a16="http://schemas.microsoft.com/office/drawing/2014/main" val="3148453607"/>
                    </a:ext>
                  </a:extLst>
                </a:gridCol>
                <a:gridCol w="270463">
                  <a:extLst>
                    <a:ext uri="{9D8B030D-6E8A-4147-A177-3AD203B41FA5}">
                      <a16:colId xmlns:a16="http://schemas.microsoft.com/office/drawing/2014/main" val="3489887743"/>
                    </a:ext>
                  </a:extLst>
                </a:gridCol>
                <a:gridCol w="270463">
                  <a:extLst>
                    <a:ext uri="{9D8B030D-6E8A-4147-A177-3AD203B41FA5}">
                      <a16:colId xmlns:a16="http://schemas.microsoft.com/office/drawing/2014/main" val="68458612"/>
                    </a:ext>
                  </a:extLst>
                </a:gridCol>
                <a:gridCol w="270463">
                  <a:extLst>
                    <a:ext uri="{9D8B030D-6E8A-4147-A177-3AD203B41FA5}">
                      <a16:colId xmlns:a16="http://schemas.microsoft.com/office/drawing/2014/main" val="3788638297"/>
                    </a:ext>
                  </a:extLst>
                </a:gridCol>
                <a:gridCol w="270463">
                  <a:extLst>
                    <a:ext uri="{9D8B030D-6E8A-4147-A177-3AD203B41FA5}">
                      <a16:colId xmlns:a16="http://schemas.microsoft.com/office/drawing/2014/main" val="3396145327"/>
                    </a:ext>
                  </a:extLst>
                </a:gridCol>
                <a:gridCol w="270463">
                  <a:extLst>
                    <a:ext uri="{9D8B030D-6E8A-4147-A177-3AD203B41FA5}">
                      <a16:colId xmlns:a16="http://schemas.microsoft.com/office/drawing/2014/main" val="3087831805"/>
                    </a:ext>
                  </a:extLst>
                </a:gridCol>
                <a:gridCol w="1031143">
                  <a:extLst>
                    <a:ext uri="{9D8B030D-6E8A-4147-A177-3AD203B41FA5}">
                      <a16:colId xmlns:a16="http://schemas.microsoft.com/office/drawing/2014/main" val="3993161807"/>
                    </a:ext>
                  </a:extLst>
                </a:gridCol>
                <a:gridCol w="1155107">
                  <a:extLst>
                    <a:ext uri="{9D8B030D-6E8A-4147-A177-3AD203B41FA5}">
                      <a16:colId xmlns:a16="http://schemas.microsoft.com/office/drawing/2014/main" val="1151717218"/>
                    </a:ext>
                  </a:extLst>
                </a:gridCol>
                <a:gridCol w="366252">
                  <a:extLst>
                    <a:ext uri="{9D8B030D-6E8A-4147-A177-3AD203B41FA5}">
                      <a16:colId xmlns:a16="http://schemas.microsoft.com/office/drawing/2014/main" val="3268444355"/>
                    </a:ext>
                  </a:extLst>
                </a:gridCol>
                <a:gridCol w="790262">
                  <a:extLst>
                    <a:ext uri="{9D8B030D-6E8A-4147-A177-3AD203B41FA5}">
                      <a16:colId xmlns:a16="http://schemas.microsoft.com/office/drawing/2014/main" val="696553546"/>
                    </a:ext>
                  </a:extLst>
                </a:gridCol>
              </a:tblGrid>
              <a:tr h="1474580">
                <a:tc>
                  <a:txBody>
                    <a:bodyPr/>
                    <a:lstStyle/>
                    <a:p>
                      <a:pPr algn="l" fontAlgn="b"/>
                      <a:r>
                        <a:rPr lang="en-US" sz="1400" u="none" strike="noStrike" dirty="0">
                          <a:effectLst/>
                          <a:latin typeface="Times New Roman" panose="02020603050405020304" pitchFamily="18" charset="0"/>
                          <a:cs typeface="Times New Roman" panose="02020603050405020304" pitchFamily="18" charset="0"/>
                        </a:rPr>
                        <a:t>id</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orgName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orgCategory</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orgType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latitude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longitude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address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INN</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urAddres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okved</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ogrn</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profit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gain</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compPrice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site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linkGis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City</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phones</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2515826672"/>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70000001037493806666</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BASS MARKET</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Автозвук,Автоаксессуары,Автосигнализации</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студия автозвука</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48,704146</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44,480639</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Елецкая, 71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http://bassmarket.pro</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https://2gis.ru/firm/70000001037493806</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+79173344917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1408127601"/>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4644865396884174777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Визит</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Автомойки</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автомойка</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48,748372</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44,494971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30 лет Победы бульвар, 21д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3443009921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400036, Волгоградская обл., г. Волгоград, пос. Аэропорт</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https://2gis.ru/firm/4644865396884174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+79610651595</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1502737217"/>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70000001027355479888</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КАРСАМ</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Автомойки</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автомойка самообслуживания</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48,77223</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44,471553</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Историческая, 164/1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3442113253</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400009, Волгоградская обл., г. Волгоград, проспект Им В.И.Ленина, д. 131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http://karsam.ru</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https://2gis.ru/firm/70000001027355479</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88007751422</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208723766"/>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4644865397023710999</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Автомойка</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Автомойки</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48,690991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44,454997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Огородная, 15</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https://2gis.ru/firm/4644865397023710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1242344533"/>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70000001020276404101010</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Автосервис</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Авторемонт и техобслуживание (СТО)</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48,802077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44,588358</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Ясная, 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3441023367</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400006, Волгоградская обл., г. Волгоград, ул. Им. Лавренева, д.  21 офис  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https://2gis.ru/firm/70000001020276404</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+79275218749,+79370856415</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4147652974"/>
                  </a:ext>
                </a:extLst>
              </a:tr>
              <a:tr h="814686">
                <a:tc>
                  <a:txBody>
                    <a:bodyPr/>
                    <a:lstStyle/>
                    <a:p>
                      <a:pPr algn="l" fontAlgn="b"/>
                      <a:r>
                        <a:rPr lang="ru-RU" sz="1400" u="none" strike="noStrike">
                          <a:effectLst/>
                          <a:latin typeface="Times New Roman" panose="02020603050405020304" pitchFamily="18" charset="0"/>
                          <a:cs typeface="Times New Roman" panose="02020603050405020304" pitchFamily="18" charset="0"/>
                        </a:rPr>
                        <a:t>70000001025588640111111</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AutoLife</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Автосигнализации,Автозвук,Автоаксессуары</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магазин автоэлектроники</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48,651072</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r" fontAlgn="b"/>
                      <a:r>
                        <a:rPr lang="ru-RU" sz="1400" u="none" strike="noStrike">
                          <a:effectLst/>
                          <a:latin typeface="Times New Roman" panose="02020603050405020304" pitchFamily="18" charset="0"/>
                          <a:cs typeface="Times New Roman" panose="02020603050405020304" pitchFamily="18" charset="0"/>
                        </a:rPr>
                        <a:t>44,437092</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Университетский проспект, 85/6</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 </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en-US" sz="1400" u="none" strike="noStrike">
                          <a:effectLst/>
                          <a:latin typeface="Times New Roman" panose="02020603050405020304" pitchFamily="18" charset="0"/>
                          <a:cs typeface="Times New Roman" panose="02020603050405020304" pitchFamily="18" charset="0"/>
                        </a:rPr>
                        <a:t>https://2gis.ru/firm/70000001025588640</a:t>
                      </a:r>
                      <a:endParaRPr lang="en-US"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a:effectLst/>
                          <a:latin typeface="Times New Roman" panose="02020603050405020304" pitchFamily="18" charset="0"/>
                          <a:cs typeface="Times New Roman" panose="02020603050405020304" pitchFamily="18" charset="0"/>
                        </a:rPr>
                        <a:t>Волгоград</a:t>
                      </a:r>
                      <a:endParaRPr lang="ru-RU" sz="1400" b="0" i="0" u="none" strike="noStrike">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tc>
                  <a:txBody>
                    <a:bodyPr/>
                    <a:lstStyle/>
                    <a:p>
                      <a:pPr algn="l" fontAlgn="b"/>
                      <a:r>
                        <a:rPr lang="ru-RU" sz="1400" u="none" strike="noStrike" dirty="0">
                          <a:effectLst/>
                          <a:latin typeface="Times New Roman" panose="02020603050405020304" pitchFamily="18" charset="0"/>
                          <a:cs typeface="Times New Roman" panose="02020603050405020304" pitchFamily="18" charset="0"/>
                        </a:rPr>
                        <a:t>+79047513600</a:t>
                      </a:r>
                      <a:endParaRPr lang="ru-RU"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3646" marR="3646" marT="3646" marB="0" anchor="b"/>
                </a:tc>
                <a:extLst>
                  <a:ext uri="{0D108BD9-81ED-4DB2-BD59-A6C34878D82A}">
                    <a16:rowId xmlns:a16="http://schemas.microsoft.com/office/drawing/2014/main" val="2456142437"/>
                  </a:ext>
                </a:extLst>
              </a:tr>
            </a:tbl>
          </a:graphicData>
        </a:graphic>
      </p:graphicFrame>
    </p:spTree>
    <p:extLst>
      <p:ext uri="{BB962C8B-B14F-4D97-AF65-F5344CB8AC3E}">
        <p14:creationId xmlns:p14="http://schemas.microsoft.com/office/powerpoint/2010/main" val="830242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28</a:t>
            </a:fld>
            <a:endParaRPr lang="ru-RU"/>
          </a:p>
        </p:txBody>
      </p:sp>
      <p:pic>
        <p:nvPicPr>
          <p:cNvPr id="3" name="Рисунок 2">
            <a:extLst>
              <a:ext uri="{FF2B5EF4-FFF2-40B4-BE49-F238E27FC236}">
                <a16:creationId xmlns:a16="http://schemas.microsoft.com/office/drawing/2014/main" id="{C6ECEFFB-0997-4FB1-9229-E7689AE4EE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86701" y="-3201"/>
            <a:ext cx="4305300" cy="6861201"/>
          </a:xfrm>
          <a:prstGeom prst="rect">
            <a:avLst/>
          </a:prstGeom>
          <a:noFill/>
          <a:ln>
            <a:noFill/>
          </a:ln>
        </p:spPr>
      </p:pic>
      <p:sp>
        <p:nvSpPr>
          <p:cNvPr id="4" name="Заголовок 3">
            <a:extLst>
              <a:ext uri="{FF2B5EF4-FFF2-40B4-BE49-F238E27FC236}">
                <a16:creationId xmlns:a16="http://schemas.microsoft.com/office/drawing/2014/main" id="{2D77927E-8712-40A6-8D85-E2C2FC0FABF6}"/>
              </a:ext>
            </a:extLst>
          </p:cNvPr>
          <p:cNvSpPr>
            <a:spLocks noGrp="1"/>
          </p:cNvSpPr>
          <p:nvPr>
            <p:ph type="title"/>
          </p:nvPr>
        </p:nvSpPr>
        <p:spPr>
          <a:xfrm>
            <a:off x="0" y="0"/>
            <a:ext cx="7800975" cy="6858000"/>
          </a:xfrm>
        </p:spPr>
        <p:txBody>
          <a:bodyPr>
            <a:normAutofit/>
          </a:bodyPr>
          <a:lstStyle/>
          <a:p>
            <a:pPr algn="ctr"/>
            <a:r>
              <a:rPr lang="ru-RU" dirty="0"/>
              <a:t>В качестве демонстрации гибкости архитектуры,  представлены результаты работы отдельных расчетов по задаче определения возможности использования близко расположенных ТЭЦ</a:t>
            </a:r>
          </a:p>
        </p:txBody>
      </p:sp>
    </p:spTree>
    <p:extLst>
      <p:ext uri="{BB962C8B-B14F-4D97-AF65-F5344CB8AC3E}">
        <p14:creationId xmlns:p14="http://schemas.microsoft.com/office/powerpoint/2010/main" val="364018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29</a:t>
            </a:fld>
            <a:endParaRPr lang="ru-RU"/>
          </a:p>
        </p:txBody>
      </p:sp>
      <p:pic>
        <p:nvPicPr>
          <p:cNvPr id="3" name="Рисунок 2">
            <a:extLst>
              <a:ext uri="{FF2B5EF4-FFF2-40B4-BE49-F238E27FC236}">
                <a16:creationId xmlns:a16="http://schemas.microsoft.com/office/drawing/2014/main" id="{AE1C261A-1D9D-4169-844C-064E67CFC25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9601"/>
            <a:ext cx="12227518" cy="6248400"/>
          </a:xfrm>
          <a:prstGeom prst="rect">
            <a:avLst/>
          </a:prstGeom>
          <a:noFill/>
          <a:ln>
            <a:noFill/>
          </a:ln>
        </p:spPr>
      </p:pic>
    </p:spTree>
    <p:extLst>
      <p:ext uri="{BB962C8B-B14F-4D97-AF65-F5344CB8AC3E}">
        <p14:creationId xmlns:p14="http://schemas.microsoft.com/office/powerpoint/2010/main" val="4070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3</a:t>
            </a:fld>
            <a:endParaRPr lang="ru-RU"/>
          </a:p>
        </p:txBody>
      </p:sp>
      <p:sp>
        <p:nvSpPr>
          <p:cNvPr id="7" name="Заголовок 1">
            <a:extLst>
              <a:ext uri="{FF2B5EF4-FFF2-40B4-BE49-F238E27FC236}">
                <a16:creationId xmlns:a16="http://schemas.microsoft.com/office/drawing/2014/main" id="{C0B0A8D3-834B-4515-A34F-19469516411C}"/>
              </a:ext>
            </a:extLst>
          </p:cNvPr>
          <p:cNvSpPr>
            <a:spLocks noGrp="1"/>
          </p:cNvSpPr>
          <p:nvPr>
            <p:ph type="title"/>
          </p:nvPr>
        </p:nvSpPr>
        <p:spPr>
          <a:xfrm>
            <a:off x="994714" y="266399"/>
            <a:ext cx="10353761" cy="1326321"/>
          </a:xfrm>
        </p:spPr>
        <p:txBody>
          <a:bodyPr/>
          <a:lstStyle/>
          <a:p>
            <a:pPr algn="ctr"/>
            <a:r>
              <a:rPr lang="ru-RU" dirty="0"/>
              <a:t>Новизна</a:t>
            </a:r>
          </a:p>
        </p:txBody>
      </p:sp>
      <p:sp>
        <p:nvSpPr>
          <p:cNvPr id="8" name="Объект 2">
            <a:extLst>
              <a:ext uri="{FF2B5EF4-FFF2-40B4-BE49-F238E27FC236}">
                <a16:creationId xmlns:a16="http://schemas.microsoft.com/office/drawing/2014/main" id="{69C5E259-F15F-43E7-A634-28C04863433D}"/>
              </a:ext>
            </a:extLst>
          </p:cNvPr>
          <p:cNvSpPr>
            <a:spLocks noGrp="1"/>
          </p:cNvSpPr>
          <p:nvPr>
            <p:ph idx="1"/>
          </p:nvPr>
        </p:nvSpPr>
        <p:spPr>
          <a:xfrm>
            <a:off x="913795" y="1972133"/>
            <a:ext cx="10515600" cy="3152317"/>
          </a:xfrm>
        </p:spPr>
        <p:txBody>
          <a:bodyPr>
            <a:noAutofit/>
          </a:bodyPr>
          <a:lstStyle/>
          <a:p>
            <a:pPr algn="just"/>
            <a:r>
              <a:rPr lang="ru-RU" sz="2400" dirty="0">
                <a:latin typeface="Arial" panose="020B0604020202020204" pitchFamily="34" charset="0"/>
                <a:cs typeface="Arial" panose="020B0604020202020204" pitchFamily="34" charset="0"/>
              </a:rPr>
              <a:t>Географические информационные системы существуют для разных задач, однако использование методик поддержки принятия решения распространено слабо и не представлено на рынке геоинформационных систем.</a:t>
            </a:r>
            <a:endParaRPr lang="en-US" sz="2400" dirty="0">
              <a:latin typeface="Arial" panose="020B0604020202020204" pitchFamily="34" charset="0"/>
              <a:cs typeface="Arial" panose="020B0604020202020204" pitchFamily="34" charset="0"/>
            </a:endParaRPr>
          </a:p>
          <a:p>
            <a:pPr algn="just"/>
            <a:r>
              <a:rPr lang="ru-RU" sz="2400" dirty="0">
                <a:latin typeface="Arial" panose="020B0604020202020204" pitchFamily="34" charset="0"/>
                <a:cs typeface="Arial" panose="020B0604020202020204" pitchFamily="34" charset="0"/>
              </a:rPr>
              <a:t>Научная новизна состоит в том, что разработано программное обеспечение, способное предоставлять аналитику многофакторных экономических показателей с учетом, искажающих восприятия ценности и значимости каждого из них согласно введенным пользователем данным.</a:t>
            </a:r>
          </a:p>
          <a:p>
            <a:endParaRPr lang="ru-R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027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30</a:t>
            </a:fld>
            <a:endParaRPr lang="ru-RU"/>
          </a:p>
        </p:txBody>
      </p:sp>
      <p:sp>
        <p:nvSpPr>
          <p:cNvPr id="4" name="TextBox 3">
            <a:extLst>
              <a:ext uri="{FF2B5EF4-FFF2-40B4-BE49-F238E27FC236}">
                <a16:creationId xmlns:a16="http://schemas.microsoft.com/office/drawing/2014/main" id="{FB5DB390-AB71-49DA-9DA7-258C19D46E64}"/>
              </a:ext>
            </a:extLst>
          </p:cNvPr>
          <p:cNvSpPr txBox="1"/>
          <p:nvPr/>
        </p:nvSpPr>
        <p:spPr>
          <a:xfrm>
            <a:off x="1" y="2104147"/>
            <a:ext cx="11963400" cy="4555093"/>
          </a:xfrm>
          <a:prstGeom prst="rect">
            <a:avLst/>
          </a:prstGeom>
          <a:noFill/>
        </p:spPr>
        <p:txBody>
          <a:bodyPr wrap="square">
            <a:spAutoFit/>
          </a:bodyPr>
          <a:lstStyle/>
          <a:p>
            <a:pPr indent="540385" algn="just">
              <a:lnSpc>
                <a:spcPct val="150000"/>
              </a:lnSpc>
              <a:spcAft>
                <a:spcPts val="0"/>
              </a:spcAft>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Сбор данных осуществлялся методом Веб-скрининга с помощью технологий BeautifulSoup4,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Selenium</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Regular</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expression</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indent="540385" algn="just">
              <a:lnSpc>
                <a:spcPct val="150000"/>
              </a:lnSpc>
              <a:spcAft>
                <a:spcPts val="0"/>
              </a:spcAft>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Интерфейс программы написан с помощью языков HTML,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и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шаблонизатора</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Jinja</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indent="540385" algn="just">
              <a:lnSpc>
                <a:spcPct val="150000"/>
              </a:lnSpc>
              <a:spcAft>
                <a:spcPts val="0"/>
              </a:spcAft>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Визуализация данных осуществлялась с помощью пакетов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Pandas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numpy</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и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matplotlib</a:t>
            </a:r>
            <a:endParaRPr lang="ru-RU" sz="2000" dirty="0">
              <a:effectLst/>
              <a:latin typeface="Times New Roman" panose="02020603050405020304" pitchFamily="18" charset="0"/>
              <a:ea typeface="Calibri" panose="020F0502020204030204" pitchFamily="34" charset="0"/>
              <a:cs typeface="Times New Roman" panose="02020603050405020304" pitchFamily="18" charset="0"/>
            </a:endParaRPr>
          </a:p>
          <a:p>
            <a:pPr indent="540385" algn="just">
              <a:lnSpc>
                <a:spcPct val="150000"/>
              </a:lnSpc>
              <a:spcAft>
                <a:spcPts val="0"/>
              </a:spcAft>
            </a:pP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Сбор экономических показателей осуществляется с помощью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парсинга</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сервисов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sbis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ru</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list</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org</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com</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zachestnyibiznes</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ru</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rusprofile.ru</a:t>
            </a:r>
          </a:p>
          <a:p>
            <a:pPr marR="3810" indent="540385" algn="just">
              <a:lnSpc>
                <a:spcPct val="150000"/>
              </a:lnSpc>
              <a:spcAft>
                <a:spcPts val="0"/>
              </a:spcAft>
            </a:pP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GraphHopper</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 это быстрый и эффективный механизм маршрутизации, выпущенный под лицензией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Apache</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License</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2.0. По умолчанию он использует данные </a:t>
            </a:r>
            <a:r>
              <a:rPr lang="ru-RU" sz="2000" dirty="0" err="1">
                <a:effectLst/>
                <a:latin typeface="Times New Roman" panose="02020603050405020304" pitchFamily="18" charset="0"/>
                <a:ea typeface="Calibri" panose="020F0502020204030204" pitchFamily="34" charset="0"/>
                <a:cs typeface="Times New Roman" panose="02020603050405020304" pitchFamily="18" charset="0"/>
              </a:rPr>
              <a:t>OpenStreetMap</a:t>
            </a:r>
            <a:r>
              <a:rPr lang="ru-RU" sz="2000" dirty="0">
                <a:effectLst/>
                <a:latin typeface="Times New Roman" panose="02020603050405020304" pitchFamily="18" charset="0"/>
                <a:ea typeface="Calibri" panose="020F0502020204030204" pitchFamily="34" charset="0"/>
                <a:cs typeface="Times New Roman" panose="02020603050405020304" pitchFamily="18" charset="0"/>
              </a:rPr>
              <a:t> и GTFS, но может импортировать другие источники данных.</a:t>
            </a:r>
          </a:p>
          <a:p>
            <a:r>
              <a:rPr lang="ru-RU" sz="2000" dirty="0" err="1">
                <a:effectLst/>
                <a:latin typeface="Times New Roman" panose="02020603050405020304" pitchFamily="18" charset="0"/>
                <a:ea typeface="Calibri" panose="020F0502020204030204" pitchFamily="34" charset="0"/>
              </a:rPr>
              <a:t>OpenStreetMap</a:t>
            </a:r>
            <a:r>
              <a:rPr lang="ru-RU" sz="2000" dirty="0">
                <a:effectLst/>
                <a:latin typeface="Times New Roman" panose="02020603050405020304" pitchFamily="18" charset="0"/>
                <a:ea typeface="Calibri" panose="020F0502020204030204" pitchFamily="34" charset="0"/>
              </a:rPr>
              <a:t> – сервис, предоставляющий картографические  данные </a:t>
            </a:r>
            <a:endParaRPr lang="ru-RU" sz="2000" dirty="0"/>
          </a:p>
        </p:txBody>
      </p:sp>
    </p:spTree>
    <p:extLst>
      <p:ext uri="{BB962C8B-B14F-4D97-AF65-F5344CB8AC3E}">
        <p14:creationId xmlns:p14="http://schemas.microsoft.com/office/powerpoint/2010/main" val="261701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31</a:t>
            </a:fld>
            <a:endParaRPr lang="ru-RU"/>
          </a:p>
        </p:txBody>
      </p:sp>
    </p:spTree>
    <p:extLst>
      <p:ext uri="{BB962C8B-B14F-4D97-AF65-F5344CB8AC3E}">
        <p14:creationId xmlns:p14="http://schemas.microsoft.com/office/powerpoint/2010/main" val="300884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4</a:t>
            </a:fld>
            <a:endParaRPr lang="ru-RU"/>
          </a:p>
        </p:txBody>
      </p:sp>
      <p:sp>
        <p:nvSpPr>
          <p:cNvPr id="3" name="Заголовок 1">
            <a:extLst>
              <a:ext uri="{FF2B5EF4-FFF2-40B4-BE49-F238E27FC236}">
                <a16:creationId xmlns:a16="http://schemas.microsoft.com/office/drawing/2014/main" id="{EA55CF66-20A8-4619-8F6C-252D4A012B9C}"/>
              </a:ext>
            </a:extLst>
          </p:cNvPr>
          <p:cNvSpPr>
            <a:spLocks noGrp="1"/>
          </p:cNvSpPr>
          <p:nvPr>
            <p:ph type="title"/>
          </p:nvPr>
        </p:nvSpPr>
        <p:spPr>
          <a:xfrm>
            <a:off x="919119" y="365125"/>
            <a:ext cx="10353761" cy="1326321"/>
          </a:xfrm>
        </p:spPr>
        <p:txBody>
          <a:bodyPr/>
          <a:lstStyle/>
          <a:p>
            <a:pPr algn="ctr"/>
            <a:r>
              <a:rPr lang="ru-RU" dirty="0">
                <a:latin typeface="Arial" panose="020B0604020202020204" pitchFamily="34" charset="0"/>
                <a:cs typeface="Arial" panose="020B0604020202020204" pitchFamily="34" charset="0"/>
              </a:rPr>
              <a:t>Этапы работы программы</a:t>
            </a:r>
          </a:p>
        </p:txBody>
      </p:sp>
      <p:sp>
        <p:nvSpPr>
          <p:cNvPr id="4" name="Объект 2">
            <a:extLst>
              <a:ext uri="{FF2B5EF4-FFF2-40B4-BE49-F238E27FC236}">
                <a16:creationId xmlns:a16="http://schemas.microsoft.com/office/drawing/2014/main" id="{F2FC0848-D37D-4143-84F6-84C13EB8AA8F}"/>
              </a:ext>
            </a:extLst>
          </p:cNvPr>
          <p:cNvSpPr>
            <a:spLocks noGrp="1"/>
          </p:cNvSpPr>
          <p:nvPr>
            <p:ph idx="1"/>
          </p:nvPr>
        </p:nvSpPr>
        <p:spPr>
          <a:xfrm>
            <a:off x="838200" y="1825625"/>
            <a:ext cx="10515600" cy="4667250"/>
          </a:xfrm>
        </p:spPr>
        <p:txBody>
          <a:bodyPr>
            <a:normAutofit fontScale="92500" lnSpcReduction="20000"/>
          </a:bodyPr>
          <a:lstStyle/>
          <a:p>
            <a:pPr marL="342900" lvl="0" indent="-342900" algn="just">
              <a:lnSpc>
                <a:spcPct val="107000"/>
              </a:lnSpc>
              <a:spcAft>
                <a:spcPts val="0"/>
              </a:spcAft>
              <a:buFont typeface="+mj-lt"/>
              <a:buAutoNum type="arabicPeriod"/>
            </a:pPr>
            <a:endParaRPr lang="ru-R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endParaRPr lang="ru-RU" sz="1800" dirty="0">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ru-RU" sz="1800" dirty="0">
                <a:effectLst/>
                <a:latin typeface="Arial" panose="020B0604020202020204" pitchFamily="34" charset="0"/>
                <a:ea typeface="Calibri" panose="020F0502020204030204" pitchFamily="34" charset="0"/>
                <a:cs typeface="Times New Roman" panose="02020603050405020304" pitchFamily="18" charset="0"/>
              </a:rPr>
              <a:t>Получение </a:t>
            </a:r>
            <a:r>
              <a:rPr lang="ru-RU" sz="1800" dirty="0">
                <a:latin typeface="Arial" panose="020B0604020202020204" pitchFamily="34" charset="0"/>
                <a:ea typeface="Calibri" panose="020F0502020204030204" pitchFamily="34" charset="0"/>
                <a:cs typeface="Times New Roman" panose="02020603050405020304" pitchFamily="18" charset="0"/>
              </a:rPr>
              <a:t>данных от пользователя.</a:t>
            </a:r>
          </a:p>
          <a:p>
            <a:pPr marL="342900" lvl="0" indent="-342900" algn="just">
              <a:lnSpc>
                <a:spcPct val="107000"/>
              </a:lnSpc>
              <a:spcAft>
                <a:spcPts val="0"/>
              </a:spcAft>
              <a:buFont typeface="+mj-lt"/>
              <a:buAutoNum type="arabicPeriod"/>
            </a:pPr>
            <a:r>
              <a:rPr lang="ru-RU" sz="1800" dirty="0">
                <a:effectLst/>
                <a:latin typeface="Arial" panose="020B0604020202020204" pitchFamily="34" charset="0"/>
                <a:ea typeface="Calibri" panose="020F0502020204030204" pitchFamily="34" charset="0"/>
                <a:cs typeface="Times New Roman" panose="02020603050405020304" pitchFamily="18" charset="0"/>
              </a:rPr>
              <a:t>Расчет сетки квадратов, расположенных вокруг указанных пользователем точек.</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ru-RU" sz="1800" kern="1200" dirty="0">
                <a:effectLst/>
                <a:latin typeface="Arial" panose="020B0604020202020204" pitchFamily="34" charset="0"/>
                <a:ea typeface="Calibri" panose="020F0502020204030204" pitchFamily="34" charset="0"/>
                <a:cs typeface="Arial" panose="020B0604020202020204" pitchFamily="34" charset="0"/>
              </a:rPr>
              <a:t>Определение пешеходного расстояния до центров клеток</a:t>
            </a:r>
            <a:r>
              <a:rPr lang="en-US" sz="1800" kern="1200" dirty="0">
                <a:effectLst/>
                <a:latin typeface="Arial" panose="020B0604020202020204" pitchFamily="34" charset="0"/>
                <a:ea typeface="Calibri" panose="020F0502020204030204" pitchFamily="34" charset="0"/>
                <a:cs typeface="Arial" panose="020B0604020202020204" pitchFamily="34" charset="0"/>
              </a:rPr>
              <a:t> </a:t>
            </a:r>
            <a:r>
              <a:rPr lang="ru-RU" sz="1800" kern="1200" dirty="0">
                <a:effectLst/>
                <a:latin typeface="Arial" panose="020B0604020202020204" pitchFamily="34" charset="0"/>
                <a:ea typeface="Calibri" panose="020F0502020204030204" pitchFamily="34" charset="0"/>
                <a:cs typeface="Arial" panose="020B0604020202020204" pitchFamily="34" charset="0"/>
              </a:rPr>
              <a:t>каждой путем прокладывания маршрутов до центров клеток сетки.</a:t>
            </a:r>
          </a:p>
          <a:p>
            <a:pPr marL="342900" lvl="0" indent="-342900" algn="just">
              <a:lnSpc>
                <a:spcPct val="107000"/>
              </a:lnSpc>
              <a:spcAft>
                <a:spcPts val="0"/>
              </a:spcAft>
              <a:buFont typeface="+mj-lt"/>
              <a:buAutoNum type="arabicPeriod"/>
            </a:pPr>
            <a:r>
              <a:rPr lang="ru-RU" sz="1800" kern="1200" dirty="0">
                <a:effectLst/>
                <a:latin typeface="Arial" panose="020B0604020202020204" pitchFamily="34" charset="0"/>
                <a:ea typeface="Calibri" panose="020F0502020204030204" pitchFamily="34" charset="0"/>
                <a:cs typeface="Arial" panose="020B0604020202020204" pitchFamily="34" charset="0"/>
              </a:rPr>
              <a:t>П</a:t>
            </a:r>
            <a:r>
              <a:rPr lang="ru-RU" sz="1800" dirty="0">
                <a:latin typeface="Arial" panose="020B0604020202020204" pitchFamily="34" charset="0"/>
                <a:ea typeface="Calibri" panose="020F0502020204030204" pitchFamily="34" charset="0"/>
                <a:cs typeface="Arial" panose="020B0604020202020204" pitchFamily="34" charset="0"/>
              </a:rPr>
              <a:t>олучение </a:t>
            </a:r>
            <a:r>
              <a:rPr lang="ru-RU" sz="1800" kern="1200" dirty="0">
                <a:effectLst/>
                <a:latin typeface="Arial" panose="020B0604020202020204" pitchFamily="34" charset="0"/>
                <a:ea typeface="Calibri" panose="020F0502020204030204" pitchFamily="34" charset="0"/>
                <a:cs typeface="Arial" panose="020B0604020202020204" pitchFamily="34" charset="0"/>
              </a:rPr>
              <a:t>из базы данных </a:t>
            </a:r>
            <a:r>
              <a:rPr lang="ru-RU" sz="1800" dirty="0">
                <a:latin typeface="Arial" panose="020B0604020202020204" pitchFamily="34" charset="0"/>
                <a:ea typeface="Calibri" panose="020F0502020204030204" pitchFamily="34" charset="0"/>
                <a:cs typeface="Arial" panose="020B0604020202020204" pitchFamily="34" charset="0"/>
              </a:rPr>
              <a:t>список компаний, расположение которых попадает внутрь квадратов сетки. Присваиваем их.</a:t>
            </a:r>
          </a:p>
          <a:p>
            <a:pPr marL="342900" lvl="0" indent="-342900" algn="just">
              <a:lnSpc>
                <a:spcPct val="107000"/>
              </a:lnSpc>
              <a:spcAft>
                <a:spcPts val="0"/>
              </a:spcAft>
              <a:buFont typeface="+mj-lt"/>
              <a:buAutoNum type="arabicPeriod"/>
            </a:pPr>
            <a:r>
              <a:rPr lang="ru-RU" sz="1800" dirty="0">
                <a:effectLst/>
                <a:latin typeface="Arial" panose="020B0604020202020204" pitchFamily="34" charset="0"/>
                <a:ea typeface="Calibri" panose="020F0502020204030204" pitchFamily="34" charset="0"/>
                <a:cs typeface="Times New Roman" panose="02020603050405020304" pitchFamily="18" charset="0"/>
              </a:rPr>
              <a:t>Обновление экономических показателей в базе данных.</a:t>
            </a:r>
          </a:p>
          <a:p>
            <a:pPr marL="342900" lvl="0" indent="-342900" algn="just">
              <a:lnSpc>
                <a:spcPct val="107000"/>
              </a:lnSpc>
              <a:spcAft>
                <a:spcPts val="0"/>
              </a:spcAft>
              <a:buFont typeface="+mj-lt"/>
              <a:buAutoNum type="arabicPeriod"/>
            </a:pPr>
            <a:r>
              <a:rPr lang="ru-RU" sz="1800" dirty="0">
                <a:latin typeface="Arial" panose="020B0604020202020204" pitchFamily="34" charset="0"/>
                <a:ea typeface="Calibri" panose="020F0502020204030204" pitchFamily="34" charset="0"/>
                <a:cs typeface="Times New Roman" panose="02020603050405020304" pitchFamily="18" charset="0"/>
              </a:rPr>
              <a:t>По имеющимся данным строятся одномерные универсальные показатели.</a:t>
            </a:r>
            <a:endParaRPr lang="ru-RU"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ru-RU" sz="1800" dirty="0">
                <a:effectLst/>
                <a:latin typeface="Arial" panose="020B0604020202020204" pitchFamily="34" charset="0"/>
                <a:ea typeface="Calibri" panose="020F0502020204030204" pitchFamily="34" charset="0"/>
                <a:cs typeface="Arial" panose="020B0604020202020204" pitchFamily="34" charset="0"/>
              </a:rPr>
              <a:t>Собранные данные передаются в модуль системы расчетов с указанием уточнений пользователя. Выполнение расчет системы поддержки принятия решения.</a:t>
            </a:r>
          </a:p>
          <a:p>
            <a:pPr marL="342900" lvl="0" indent="-342900" algn="just">
              <a:lnSpc>
                <a:spcPct val="107000"/>
              </a:lnSpc>
              <a:spcAft>
                <a:spcPts val="0"/>
              </a:spcAft>
              <a:buFont typeface="+mj-lt"/>
              <a:buAutoNum type="arabicPeriod"/>
            </a:pPr>
            <a:r>
              <a:rPr lang="ru-RU" sz="1800" dirty="0">
                <a:effectLst/>
                <a:latin typeface="Arial" panose="020B0604020202020204" pitchFamily="34" charset="0"/>
                <a:ea typeface="Calibri" panose="020F0502020204030204" pitchFamily="34" charset="0"/>
                <a:cs typeface="Times New Roman" panose="02020603050405020304" pitchFamily="18" charset="0"/>
              </a:rPr>
              <a:t>Выведение результатов расчетов.</a:t>
            </a:r>
            <a:endParaRPr lang="ru-RU"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5828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5</a:t>
            </a:fld>
            <a:endParaRPr lang="ru-RU"/>
          </a:p>
        </p:txBody>
      </p:sp>
      <p:sp>
        <p:nvSpPr>
          <p:cNvPr id="3" name="Заголовок 1">
            <a:extLst>
              <a:ext uri="{FF2B5EF4-FFF2-40B4-BE49-F238E27FC236}">
                <a16:creationId xmlns:a16="http://schemas.microsoft.com/office/drawing/2014/main" id="{0C1AA83A-DEE8-41EF-958C-C8A34B013FD9}"/>
              </a:ext>
            </a:extLst>
          </p:cNvPr>
          <p:cNvSpPr>
            <a:spLocks noGrp="1"/>
          </p:cNvSpPr>
          <p:nvPr>
            <p:ph type="title"/>
          </p:nvPr>
        </p:nvSpPr>
        <p:spPr>
          <a:xfrm>
            <a:off x="602482" y="133350"/>
            <a:ext cx="10353761" cy="1326321"/>
          </a:xfrm>
        </p:spPr>
        <p:txBody>
          <a:bodyPr>
            <a:normAutofit/>
          </a:bodyPr>
          <a:lstStyle/>
          <a:p>
            <a:pPr algn="ctr"/>
            <a:r>
              <a:rPr lang="ru-RU" dirty="0"/>
              <a:t>Существующие на сегодняшний день системы</a:t>
            </a:r>
          </a:p>
        </p:txBody>
      </p:sp>
      <p:sp>
        <p:nvSpPr>
          <p:cNvPr id="4" name="Объект 2">
            <a:extLst>
              <a:ext uri="{FF2B5EF4-FFF2-40B4-BE49-F238E27FC236}">
                <a16:creationId xmlns:a16="http://schemas.microsoft.com/office/drawing/2014/main" id="{67233CFD-BBB4-4BFF-B8F9-69663B87B49D}"/>
              </a:ext>
            </a:extLst>
          </p:cNvPr>
          <p:cNvSpPr>
            <a:spLocks noGrp="1"/>
          </p:cNvSpPr>
          <p:nvPr>
            <p:ph idx="1"/>
          </p:nvPr>
        </p:nvSpPr>
        <p:spPr>
          <a:xfrm>
            <a:off x="319596" y="1944210"/>
            <a:ext cx="5459767" cy="4598633"/>
          </a:xfrm>
        </p:spPr>
        <p:txBody>
          <a:bodyPr>
            <a:normAutofit fontScale="77500" lnSpcReduction="20000"/>
          </a:bodyPr>
          <a:lstStyle/>
          <a:p>
            <a:pPr marR="3810" indent="540385" algn="just">
              <a:lnSpc>
                <a:spcPct val="150000"/>
              </a:lnSpc>
              <a:spcAft>
                <a:spcPts val="0"/>
              </a:spcAft>
            </a:pPr>
            <a:r>
              <a:rPr lang="ru-RU" sz="1800" dirty="0">
                <a:effectLst/>
                <a:latin typeface="Times New Roman" panose="02020603050405020304" pitchFamily="18" charset="0"/>
                <a:ea typeface="Calibri" panose="020F0502020204030204" pitchFamily="34" charset="0"/>
              </a:rPr>
              <a:t>Пространственный анализ для выявления городских районов с более высоким потенциалом для социальных инвестиций” </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за авторством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Marcos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Roberto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Martines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Ricardo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Vicente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Ferreira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Rogйrio</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Hartung</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Toppa</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Alexandre</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Cavagis</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В разработанной системе осуществляется анализ территории для выявления наиболее недофинансированных территорий с точки зрения качества жизни проживающих людей с целью устранения неравенства повышения уровня общего благосостояния. </a:t>
            </a:r>
          </a:p>
          <a:p>
            <a:pPr marR="3810" indent="540385" algn="just">
              <a:lnSpc>
                <a:spcPct val="150000"/>
              </a:lnSpc>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Этот метод позволяет анализировать данные в различных пространственных масштабах из базы ГИС, позволяя систематизировать области с более высоким потенциалом для инвестиций в социальное оборудование, услуги и объекты. Кроме того, он дает возможность моделирования нескольких переменных, что позволяет адаптировать его к различным географическим областям.</a:t>
            </a:r>
          </a:p>
        </p:txBody>
      </p:sp>
      <p:pic>
        <p:nvPicPr>
          <p:cNvPr id="5" name="Рисунок 4">
            <a:extLst>
              <a:ext uri="{FF2B5EF4-FFF2-40B4-BE49-F238E27FC236}">
                <a16:creationId xmlns:a16="http://schemas.microsoft.com/office/drawing/2014/main" id="{4DF44E0A-B6EB-4962-A701-D9ECA1FE664A}"/>
              </a:ext>
            </a:extLst>
          </p:cNvPr>
          <p:cNvPicPr/>
          <p:nvPr/>
        </p:nvPicPr>
        <p:blipFill>
          <a:blip r:embed="rId2"/>
          <a:stretch>
            <a:fillRect/>
          </a:stretch>
        </p:blipFill>
        <p:spPr>
          <a:xfrm>
            <a:off x="6096000" y="2052758"/>
            <a:ext cx="5940425" cy="4490085"/>
          </a:xfrm>
          <a:prstGeom prst="rect">
            <a:avLst/>
          </a:prstGeom>
        </p:spPr>
      </p:pic>
    </p:spTree>
    <p:extLst>
      <p:ext uri="{BB962C8B-B14F-4D97-AF65-F5344CB8AC3E}">
        <p14:creationId xmlns:p14="http://schemas.microsoft.com/office/powerpoint/2010/main" val="2768773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6</a:t>
            </a:fld>
            <a:endParaRPr lang="ru-RU"/>
          </a:p>
        </p:txBody>
      </p:sp>
      <p:sp>
        <p:nvSpPr>
          <p:cNvPr id="3" name="Заголовок 1">
            <a:extLst>
              <a:ext uri="{FF2B5EF4-FFF2-40B4-BE49-F238E27FC236}">
                <a16:creationId xmlns:a16="http://schemas.microsoft.com/office/drawing/2014/main" id="{DDB1DA98-1063-4F56-B2DB-DD2D89CFC18C}"/>
              </a:ext>
            </a:extLst>
          </p:cNvPr>
          <p:cNvSpPr>
            <a:spLocks noGrp="1"/>
          </p:cNvSpPr>
          <p:nvPr>
            <p:ph type="title"/>
          </p:nvPr>
        </p:nvSpPr>
        <p:spPr>
          <a:xfrm>
            <a:off x="754249" y="216340"/>
            <a:ext cx="10353761" cy="1326321"/>
          </a:xfrm>
        </p:spPr>
        <p:txBody>
          <a:bodyPr>
            <a:normAutofit/>
          </a:bodyPr>
          <a:lstStyle/>
          <a:p>
            <a:pPr algn="ctr"/>
            <a:r>
              <a:rPr lang="ru-RU" dirty="0"/>
              <a:t>Существующие на сегодняшний день системы</a:t>
            </a:r>
          </a:p>
        </p:txBody>
      </p:sp>
      <p:sp>
        <p:nvSpPr>
          <p:cNvPr id="4" name="Объект 2">
            <a:extLst>
              <a:ext uri="{FF2B5EF4-FFF2-40B4-BE49-F238E27FC236}">
                <a16:creationId xmlns:a16="http://schemas.microsoft.com/office/drawing/2014/main" id="{0F45BC8E-4E1D-4579-9C6D-FDAAF7E68E5F}"/>
              </a:ext>
            </a:extLst>
          </p:cNvPr>
          <p:cNvSpPr>
            <a:spLocks noGrp="1"/>
          </p:cNvSpPr>
          <p:nvPr>
            <p:ph idx="1"/>
          </p:nvPr>
        </p:nvSpPr>
        <p:spPr>
          <a:xfrm>
            <a:off x="399495" y="2052918"/>
            <a:ext cx="5344358" cy="4588742"/>
          </a:xfrm>
        </p:spPr>
        <p:txBody>
          <a:bodyPr>
            <a:normAutofit fontScale="85000" lnSpcReduction="20000"/>
          </a:bodyPr>
          <a:lstStyle/>
          <a:p>
            <a:r>
              <a:rPr lang="ru-RU" sz="1800" dirty="0">
                <a:effectLst/>
                <a:latin typeface="Times New Roman" panose="02020603050405020304" pitchFamily="18" charset="0"/>
                <a:ea typeface="Calibri" panose="020F0502020204030204" pitchFamily="34" charset="0"/>
              </a:rPr>
              <a:t>“ ГИС «ИНВЕСТОРА» г. ИРКУТСКА за авторством Г.М. Ружниковым, А.Е. </a:t>
            </a:r>
            <a:r>
              <a:rPr lang="ru-RU" sz="1800" dirty="0" err="1">
                <a:effectLst/>
                <a:latin typeface="Times New Roman" panose="02020603050405020304" pitchFamily="18" charset="0"/>
                <a:ea typeface="Calibri" panose="020F0502020204030204" pitchFamily="34" charset="0"/>
              </a:rPr>
              <a:t>Хмельновым</a:t>
            </a:r>
            <a:r>
              <a:rPr lang="ru-RU" sz="1800" dirty="0">
                <a:effectLst/>
                <a:latin typeface="Times New Roman" panose="02020603050405020304" pitchFamily="18" charset="0"/>
                <a:ea typeface="Calibri" panose="020F0502020204030204" pitchFamily="34" charset="0"/>
              </a:rPr>
              <a:t>, А.С. </a:t>
            </a:r>
            <a:r>
              <a:rPr lang="ru-RU" sz="1800" dirty="0" err="1">
                <a:effectLst/>
                <a:latin typeface="Times New Roman" panose="02020603050405020304" pitchFamily="18" charset="0"/>
                <a:ea typeface="Calibri" panose="020F0502020204030204" pitchFamily="34" charset="0"/>
              </a:rPr>
              <a:t>Гаченко</a:t>
            </a:r>
            <a:r>
              <a:rPr lang="ru-RU" sz="1800" dirty="0">
                <a:effectLst/>
                <a:latin typeface="Times New Roman" panose="02020603050405020304" pitchFamily="18" charset="0"/>
                <a:ea typeface="Calibri" panose="020F0502020204030204" pitchFamily="34" charset="0"/>
              </a:rPr>
              <a:t> </a:t>
            </a:r>
          </a:p>
          <a:p>
            <a:pPr marR="3810" indent="540385" algn="just">
              <a:lnSpc>
                <a:spcPct val="150000"/>
              </a:lnSpc>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их проекте реализовано облегчение доступа и навигации по существующим адресным планам города с учетом обновляемых экономических данных. </a:t>
            </a:r>
          </a:p>
          <a:p>
            <a:pPr marR="3810" indent="540385" algn="just">
              <a:lnSpc>
                <a:spcPct val="150000"/>
              </a:lnSpc>
              <a:spcAft>
                <a:spcPts val="0"/>
              </a:spcAft>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В качестве базовой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топоосновы</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используется цифровой адресный план г. Иркутска, который регулярно  автоматически  обновляется  по  дежурному  цифровому  топографическому  плану  города. Информация для ГИС «Инвестора» автоматически формируется из тематических слоев муниципальной геоинформационной системы г. Иркутска (МГИС). Кроме того, у системы имеется собственная БД, которая предназначена для хранения служебной информации, а также  быстрого добавления табличных данных, получаемых из внешних источников.</a:t>
            </a:r>
          </a:p>
          <a:p>
            <a:endParaRPr lang="ru-RU" dirty="0"/>
          </a:p>
        </p:txBody>
      </p:sp>
      <p:pic>
        <p:nvPicPr>
          <p:cNvPr id="5" name="Рисунок 4">
            <a:extLst>
              <a:ext uri="{FF2B5EF4-FFF2-40B4-BE49-F238E27FC236}">
                <a16:creationId xmlns:a16="http://schemas.microsoft.com/office/drawing/2014/main" id="{12016505-7BAA-4621-A3E8-D4CF2EF45C2F}"/>
              </a:ext>
            </a:extLst>
          </p:cNvPr>
          <p:cNvPicPr/>
          <p:nvPr/>
        </p:nvPicPr>
        <p:blipFill>
          <a:blip r:embed="rId2"/>
          <a:stretch>
            <a:fillRect/>
          </a:stretch>
        </p:blipFill>
        <p:spPr>
          <a:xfrm>
            <a:off x="5931130" y="3545400"/>
            <a:ext cx="5940425" cy="3096260"/>
          </a:xfrm>
          <a:prstGeom prst="rect">
            <a:avLst/>
          </a:prstGeom>
        </p:spPr>
      </p:pic>
    </p:spTree>
    <p:extLst>
      <p:ext uri="{BB962C8B-B14F-4D97-AF65-F5344CB8AC3E}">
        <p14:creationId xmlns:p14="http://schemas.microsoft.com/office/powerpoint/2010/main" val="220054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7</a:t>
            </a:fld>
            <a:endParaRPr lang="ru-RU"/>
          </a:p>
        </p:txBody>
      </p:sp>
      <p:sp>
        <p:nvSpPr>
          <p:cNvPr id="3" name="Заголовок 1">
            <a:extLst>
              <a:ext uri="{FF2B5EF4-FFF2-40B4-BE49-F238E27FC236}">
                <a16:creationId xmlns:a16="http://schemas.microsoft.com/office/drawing/2014/main" id="{F208E86A-89F7-4DE5-A51F-17F0F75F4494}"/>
              </a:ext>
            </a:extLst>
          </p:cNvPr>
          <p:cNvSpPr>
            <a:spLocks noGrp="1"/>
          </p:cNvSpPr>
          <p:nvPr>
            <p:ph type="title"/>
          </p:nvPr>
        </p:nvSpPr>
        <p:spPr>
          <a:xfrm>
            <a:off x="913794" y="200025"/>
            <a:ext cx="10353761" cy="1326321"/>
          </a:xfrm>
        </p:spPr>
        <p:txBody>
          <a:bodyPr>
            <a:normAutofit/>
          </a:bodyPr>
          <a:lstStyle/>
          <a:p>
            <a:pPr algn="ctr"/>
            <a:r>
              <a:rPr lang="ru-RU" sz="3200" dirty="0">
                <a:latin typeface="Arial" panose="020B0604020202020204" pitchFamily="34" charset="0"/>
                <a:cs typeface="Arial" panose="020B0604020202020204" pitchFamily="34" charset="0"/>
              </a:rPr>
              <a:t>1 Введение пользователем сравниваемых точек</a:t>
            </a:r>
          </a:p>
        </p:txBody>
      </p:sp>
      <p:pic>
        <p:nvPicPr>
          <p:cNvPr id="4" name="Объект 4">
            <a:extLst>
              <a:ext uri="{FF2B5EF4-FFF2-40B4-BE49-F238E27FC236}">
                <a16:creationId xmlns:a16="http://schemas.microsoft.com/office/drawing/2014/main" id="{AF9891E7-25C0-4595-952B-077C2FFC61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8888" y="2047875"/>
            <a:ext cx="6603574" cy="3695700"/>
          </a:xfrm>
        </p:spPr>
      </p:pic>
    </p:spTree>
    <p:extLst>
      <p:ext uri="{BB962C8B-B14F-4D97-AF65-F5344CB8AC3E}">
        <p14:creationId xmlns:p14="http://schemas.microsoft.com/office/powerpoint/2010/main" val="195970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8</a:t>
            </a:fld>
            <a:endParaRPr lang="ru-RU"/>
          </a:p>
        </p:txBody>
      </p:sp>
      <p:sp>
        <p:nvSpPr>
          <p:cNvPr id="5" name="Заголовок 1">
            <a:extLst>
              <a:ext uri="{FF2B5EF4-FFF2-40B4-BE49-F238E27FC236}">
                <a16:creationId xmlns:a16="http://schemas.microsoft.com/office/drawing/2014/main" id="{28CA4596-7B0C-4B7D-AE8D-99FC3B39676B}"/>
              </a:ext>
            </a:extLst>
          </p:cNvPr>
          <p:cNvSpPr>
            <a:spLocks noGrp="1"/>
          </p:cNvSpPr>
          <p:nvPr>
            <p:ph type="title"/>
          </p:nvPr>
        </p:nvSpPr>
        <p:spPr>
          <a:xfrm>
            <a:off x="1425248" y="338137"/>
            <a:ext cx="9341499" cy="1325563"/>
          </a:xfrm>
        </p:spPr>
        <p:txBody>
          <a:bodyPr>
            <a:noAutofit/>
          </a:bodyPr>
          <a:lstStyle/>
          <a:p>
            <a:pPr algn="ctr"/>
            <a:r>
              <a:rPr lang="ru-RU" sz="3200" dirty="0">
                <a:effectLst/>
                <a:latin typeface="Arial" panose="020B0604020202020204" pitchFamily="34" charset="0"/>
                <a:ea typeface="Calibri" panose="020F0502020204030204" pitchFamily="34" charset="0"/>
                <a:cs typeface="Times New Roman" panose="02020603050405020304" pitchFamily="18" charset="0"/>
              </a:rPr>
              <a:t>2. Расчет сетки квадратов, расположенных вокруг указанных пользователем точек.</a:t>
            </a:r>
            <a:br>
              <a:rPr lang="ru-RU" sz="3200" dirty="0">
                <a:effectLst/>
                <a:latin typeface="Calibri" panose="020F0502020204030204" pitchFamily="34" charset="0"/>
                <a:ea typeface="Calibri" panose="020F0502020204030204" pitchFamily="34" charset="0"/>
                <a:cs typeface="Times New Roman" panose="02020603050405020304" pitchFamily="18" charset="0"/>
              </a:rPr>
            </a:br>
            <a:endParaRPr lang="ru-RU" sz="3200" dirty="0"/>
          </a:p>
        </p:txBody>
      </p:sp>
      <p:pic>
        <p:nvPicPr>
          <p:cNvPr id="7" name="Объект 4">
            <a:extLst>
              <a:ext uri="{FF2B5EF4-FFF2-40B4-BE49-F238E27FC236}">
                <a16:creationId xmlns:a16="http://schemas.microsoft.com/office/drawing/2014/main" id="{B45592FB-43AA-475F-8B9E-2FF15D624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068" y="2052638"/>
            <a:ext cx="7129861" cy="4195762"/>
          </a:xfrm>
          <a:prstGeom prst="rect">
            <a:avLst/>
          </a:prstGeom>
        </p:spPr>
      </p:pic>
    </p:spTree>
    <p:extLst>
      <p:ext uri="{BB962C8B-B14F-4D97-AF65-F5344CB8AC3E}">
        <p14:creationId xmlns:p14="http://schemas.microsoft.com/office/powerpoint/2010/main" val="5417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3">
            <a:extLst>
              <a:ext uri="{FF2B5EF4-FFF2-40B4-BE49-F238E27FC236}">
                <a16:creationId xmlns:a16="http://schemas.microsoft.com/office/drawing/2014/main" id="{72C622A0-E6E9-40D7-B367-154973C3A15A}"/>
              </a:ext>
            </a:extLst>
          </p:cNvPr>
          <p:cNvSpPr>
            <a:spLocks noGrp="1"/>
          </p:cNvSpPr>
          <p:nvPr>
            <p:ph type="sldNum" sz="quarter" idx="12"/>
          </p:nvPr>
        </p:nvSpPr>
        <p:spPr>
          <a:xfrm>
            <a:off x="10514011" y="5883275"/>
            <a:ext cx="753545" cy="365125"/>
          </a:xfrm>
        </p:spPr>
        <p:txBody>
          <a:bodyPr/>
          <a:lstStyle/>
          <a:p>
            <a:fld id="{5D274AE2-06BB-4A0A-B324-C8B03B9E2B64}" type="slidenum">
              <a:rPr lang="ru-RU" smtClean="0"/>
              <a:t>9</a:t>
            </a:fld>
            <a:endParaRPr lang="ru-RU"/>
          </a:p>
        </p:txBody>
      </p:sp>
      <p:sp>
        <p:nvSpPr>
          <p:cNvPr id="3" name="Заголовок 1">
            <a:extLst>
              <a:ext uri="{FF2B5EF4-FFF2-40B4-BE49-F238E27FC236}">
                <a16:creationId xmlns:a16="http://schemas.microsoft.com/office/drawing/2014/main" id="{61218995-3752-4110-88E1-A11C67B77935}"/>
              </a:ext>
            </a:extLst>
          </p:cNvPr>
          <p:cNvSpPr>
            <a:spLocks noGrp="1"/>
          </p:cNvSpPr>
          <p:nvPr>
            <p:ph type="title"/>
          </p:nvPr>
        </p:nvSpPr>
        <p:spPr>
          <a:xfrm>
            <a:off x="1142796" y="214312"/>
            <a:ext cx="9906408" cy="1957388"/>
          </a:xfrm>
        </p:spPr>
        <p:txBody>
          <a:bodyPr>
            <a:noAutofit/>
          </a:bodyPr>
          <a:lstStyle/>
          <a:p>
            <a:pPr algn="ctr"/>
            <a:r>
              <a:rPr lang="ru-RU" sz="3200" kern="1200" dirty="0">
                <a:effectLst/>
                <a:latin typeface="Arial" panose="020B0604020202020204" pitchFamily="34" charset="0"/>
                <a:ea typeface="Calibri" panose="020F0502020204030204" pitchFamily="34" charset="0"/>
                <a:cs typeface="Arial" panose="020B0604020202020204" pitchFamily="34" charset="0"/>
              </a:rPr>
              <a:t>3. Определение пешеходного расстояния до центров клеток</a:t>
            </a:r>
            <a:r>
              <a:rPr lang="en-US" sz="3200" kern="1200" dirty="0">
                <a:effectLst/>
                <a:latin typeface="Arial" panose="020B0604020202020204" pitchFamily="34" charset="0"/>
                <a:ea typeface="Calibri" panose="020F0502020204030204" pitchFamily="34" charset="0"/>
                <a:cs typeface="Arial" panose="020B0604020202020204" pitchFamily="34" charset="0"/>
              </a:rPr>
              <a:t> </a:t>
            </a:r>
            <a:r>
              <a:rPr lang="ru-RU" sz="3200" kern="1200" dirty="0">
                <a:effectLst/>
                <a:latin typeface="Arial" panose="020B0604020202020204" pitchFamily="34" charset="0"/>
                <a:ea typeface="Calibri" panose="020F0502020204030204" pitchFamily="34" charset="0"/>
                <a:cs typeface="Arial" panose="020B0604020202020204" pitchFamily="34" charset="0"/>
              </a:rPr>
              <a:t>каждой путем прокладывания маршрутов до центров клеток сетки</a:t>
            </a:r>
            <a:br>
              <a:rPr lang="ru-RU" sz="3200" kern="12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endParaRPr lang="ru-RU" sz="3200" dirty="0">
              <a:solidFill>
                <a:schemeClr val="tx1"/>
              </a:solidFill>
              <a:latin typeface="Arial" panose="020B0604020202020204" pitchFamily="34" charset="0"/>
              <a:cs typeface="Arial" panose="020B0604020202020204" pitchFamily="34" charset="0"/>
            </a:endParaRPr>
          </a:p>
        </p:txBody>
      </p:sp>
      <p:pic>
        <p:nvPicPr>
          <p:cNvPr id="4" name="Объект 4">
            <a:extLst>
              <a:ext uri="{FF2B5EF4-FFF2-40B4-BE49-F238E27FC236}">
                <a16:creationId xmlns:a16="http://schemas.microsoft.com/office/drawing/2014/main" id="{5F4A0B4E-832C-4330-BE06-A7A14BA6A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6816" y="2370137"/>
            <a:ext cx="6658368" cy="3695700"/>
          </a:xfrm>
        </p:spPr>
      </p:pic>
    </p:spTree>
    <p:extLst>
      <p:ext uri="{BB962C8B-B14F-4D97-AF65-F5344CB8AC3E}">
        <p14:creationId xmlns:p14="http://schemas.microsoft.com/office/powerpoint/2010/main" val="153543885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1414</Words>
  <Application>Microsoft Office PowerPoint</Application>
  <PresentationFormat>Широкоэкранный</PresentationFormat>
  <Paragraphs>234</Paragraphs>
  <Slides>31</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31</vt:i4>
      </vt:variant>
    </vt:vector>
  </HeadingPairs>
  <TitlesOfParts>
    <vt:vector size="38" baseType="lpstr">
      <vt:lpstr>Arial</vt:lpstr>
      <vt:lpstr>Calibri</vt:lpstr>
      <vt:lpstr>Calibri Light</vt:lpstr>
      <vt:lpstr>Cambria Math</vt:lpstr>
      <vt:lpstr>Times New Roman</vt:lpstr>
      <vt:lpstr>Wingdings 3</vt:lpstr>
      <vt:lpstr>Тема Office</vt:lpstr>
      <vt:lpstr>Презентация PowerPoint</vt:lpstr>
      <vt:lpstr>Актуальность</vt:lpstr>
      <vt:lpstr>Новизна</vt:lpstr>
      <vt:lpstr>Этапы работы программы</vt:lpstr>
      <vt:lpstr>Существующие на сегодняшний день системы</vt:lpstr>
      <vt:lpstr>Существующие на сегодняшний день системы</vt:lpstr>
      <vt:lpstr>1 Введение пользователем сравниваемых точек</vt:lpstr>
      <vt:lpstr>2. Расчет сетки квадратов, расположенных вокруг указанных пользователем точек. </vt:lpstr>
      <vt:lpstr>3. Определение пешеходного расстояния до центров клеток каждой путем прокладывания маршрутов до центров клеток сетки </vt:lpstr>
      <vt:lpstr>К каждому квадрату сетки присваивается рассчитанное пешеходное</vt:lpstr>
      <vt:lpstr>4. Получение из базы данных список компаний, расположение которых попадает внутрь квадратов сетки. Присваиваем их</vt:lpstr>
      <vt:lpstr>5. Производим проверку на наличие в базе данных экономических показателей компаний.  В случае их отсутствия запускается дополнительная программа, осуществляющая сбор требуемых данных и добавляющая их в базу данных</vt:lpstr>
      <vt:lpstr>Представлена веб-страница одной из организаций</vt:lpstr>
      <vt:lpstr>6. Собранные данные передаются в модуль системы расчетов с указанием уточнений пользователя </vt:lpstr>
      <vt:lpstr>Презентация PowerPoint</vt:lpstr>
      <vt:lpstr>Презентация PowerPoint</vt:lpstr>
      <vt:lpstr>Презентация PowerPoint</vt:lpstr>
      <vt:lpstr>7. Собранные данные передаются в модуль системы расчетов с указанием уточнений пользователя. Выполнение расчет системы поддержки принятия решения.  Расчет производится с помощью метода ELECTRE II</vt:lpstr>
      <vt:lpstr>Презентация PowerPoint</vt:lpstr>
      <vt:lpstr>Расчет производится с помощью метода ELECTRE II</vt:lpstr>
      <vt:lpstr>Архитектура системы представлена  UML-диаграммой:</vt:lpstr>
      <vt:lpstr>8. Выведение результатов расчетов </vt:lpstr>
      <vt:lpstr>Презентация PowerPoint</vt:lpstr>
      <vt:lpstr>Результаты работы</vt:lpstr>
      <vt:lpstr>Презентация PowerPoint</vt:lpstr>
      <vt:lpstr>Спасибо за внимание! </vt:lpstr>
      <vt:lpstr>Презентация PowerPoint</vt:lpstr>
      <vt:lpstr>В качестве демонстрации гибкости архитектуры,  представлены результаты работы отдельных расчетов по задаче определения возможности использования близко расположенных ТЭЦ</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user</dc:creator>
  <cp:lastModifiedBy>Виталий Скринкович</cp:lastModifiedBy>
  <cp:revision>17</cp:revision>
  <dcterms:created xsi:type="dcterms:W3CDTF">2021-04-14T06:20:01Z</dcterms:created>
  <dcterms:modified xsi:type="dcterms:W3CDTF">2021-06-16T00:25:58Z</dcterms:modified>
</cp:coreProperties>
</file>